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31"/>
  </p:notesMasterIdLst>
  <p:sldIdLst>
    <p:sldId id="257" r:id="rId5"/>
    <p:sldId id="258" r:id="rId6"/>
    <p:sldId id="271" r:id="rId7"/>
    <p:sldId id="291" r:id="rId8"/>
    <p:sldId id="276" r:id="rId9"/>
    <p:sldId id="287" r:id="rId10"/>
    <p:sldId id="292" r:id="rId11"/>
    <p:sldId id="280" r:id="rId12"/>
    <p:sldId id="293" r:id="rId13"/>
    <p:sldId id="281" r:id="rId14"/>
    <p:sldId id="299" r:id="rId15"/>
    <p:sldId id="294" r:id="rId16"/>
    <p:sldId id="282" r:id="rId17"/>
    <p:sldId id="283" r:id="rId18"/>
    <p:sldId id="295" r:id="rId19"/>
    <p:sldId id="284" r:id="rId20"/>
    <p:sldId id="289" r:id="rId21"/>
    <p:sldId id="296" r:id="rId22"/>
    <p:sldId id="285" r:id="rId23"/>
    <p:sldId id="286" r:id="rId24"/>
    <p:sldId id="297" r:id="rId25"/>
    <p:sldId id="290" r:id="rId26"/>
    <p:sldId id="298" r:id="rId27"/>
    <p:sldId id="300" r:id="rId28"/>
    <p:sldId id="288" r:id="rId29"/>
    <p:sldId id="275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SamsungOne 450C" panose="020B0506030303020204" charset="0"/>
      <p:regular r:id="rId36"/>
    </p:embeddedFont>
    <p:embeddedFont>
      <p:font typeface="SamsungOne 800C" panose="020B0906030303020204" charset="0"/>
      <p:bold r:id="rId3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>
        <p:scale>
          <a:sx n="100" d="100"/>
          <a:sy n="100" d="100"/>
        </p:scale>
        <p:origin x="81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17.05.2024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17.05.2024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17.05.2024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17.05.2024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17.05.2024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17.05.2024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А</a:t>
            </a:r>
            <a:r>
              <a:rPr lang="ru-RU" dirty="0"/>
              <a:t>строномический справочник </a:t>
            </a:r>
            <a:r>
              <a:rPr lang="en-US" dirty="0" err="1"/>
              <a:t>AstroAxis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Лебедев Сергей Вячеславович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17.05.2024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62900" cy="690677"/>
          </a:xfrm>
        </p:spPr>
        <p:txBody>
          <a:bodyPr>
            <a:noAutofit/>
          </a:bodyPr>
          <a:lstStyle/>
          <a:p>
            <a:r>
              <a:rPr lang="ru-RU" sz="4400" dirty="0"/>
              <a:t>Меню с выбором планет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17.05.2024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49E4C8-E85E-431A-B4BF-49F00C01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772" y="937642"/>
            <a:ext cx="2586038" cy="54187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960C9C-D7A0-4348-A46E-12A332F31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21" y="937642"/>
            <a:ext cx="2588326" cy="5418708"/>
          </a:xfrm>
          <a:prstGeom prst="rect">
            <a:avLst/>
          </a:prstGeom>
        </p:spPr>
      </p:pic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1686EA40-A712-4E80-8673-780E3039A144}"/>
              </a:ext>
            </a:extLst>
          </p:cNvPr>
          <p:cNvSpPr txBox="1">
            <a:spLocks/>
          </p:cNvSpPr>
          <p:nvPr/>
        </p:nvSpPr>
        <p:spPr>
          <a:xfrm>
            <a:off x="467913" y="1599522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приложения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A803EBAF-C90B-451E-A14C-451B0D6EDFAD}"/>
              </a:ext>
            </a:extLst>
          </p:cNvPr>
          <p:cNvSpPr txBox="1">
            <a:spLocks/>
          </p:cNvSpPr>
          <p:nvPr/>
        </p:nvSpPr>
        <p:spPr>
          <a:xfrm>
            <a:off x="9533467" y="1604020"/>
            <a:ext cx="2525016" cy="1122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Прокручиваемое меню кнопок</a:t>
            </a:r>
            <a:endParaRPr lang="ru-RU" sz="2400" dirty="0"/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ED144664-047F-4DE3-9BB3-E9097C3B50EF}"/>
              </a:ext>
            </a:extLst>
          </p:cNvPr>
          <p:cNvSpPr txBox="1">
            <a:spLocks/>
          </p:cNvSpPr>
          <p:nvPr/>
        </p:nvSpPr>
        <p:spPr>
          <a:xfrm>
            <a:off x="621683" y="4101370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400" dirty="0"/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38D068A9-2C6E-46F8-A596-AB3DDBF8E132}"/>
              </a:ext>
            </a:extLst>
          </p:cNvPr>
          <p:cNvSpPr txBox="1">
            <a:spLocks/>
          </p:cNvSpPr>
          <p:nvPr/>
        </p:nvSpPr>
        <p:spPr>
          <a:xfrm>
            <a:off x="403923" y="3968698"/>
            <a:ext cx="1976512" cy="1289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Переход к информации о планете</a:t>
            </a:r>
            <a:endParaRPr lang="ru-RU" sz="2400" dirty="0"/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6CE1A5B5-6F34-4615-9FA2-9F1609ADCE29}"/>
              </a:ext>
            </a:extLst>
          </p:cNvPr>
          <p:cNvSpPr txBox="1">
            <a:spLocks/>
          </p:cNvSpPr>
          <p:nvPr/>
        </p:nvSpPr>
        <p:spPr>
          <a:xfrm>
            <a:off x="9726638" y="5730203"/>
            <a:ext cx="228072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Выход в главное меню</a:t>
            </a:r>
            <a:endParaRPr lang="ru-RU" sz="2400" dirty="0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076FC1C4-0693-47AE-849C-4AB6A0DD4ABE}"/>
              </a:ext>
            </a:extLst>
          </p:cNvPr>
          <p:cNvCxnSpPr>
            <a:cxnSpLocks/>
          </p:cNvCxnSpPr>
          <p:nvPr/>
        </p:nvCxnSpPr>
        <p:spPr>
          <a:xfrm>
            <a:off x="2333739" y="4591532"/>
            <a:ext cx="10762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5ADE13EA-1AEB-4CB4-A6F2-DE6608B7D9FB}"/>
              </a:ext>
            </a:extLst>
          </p:cNvPr>
          <p:cNvCxnSpPr>
            <a:cxnSpLocks/>
          </p:cNvCxnSpPr>
          <p:nvPr/>
        </p:nvCxnSpPr>
        <p:spPr>
          <a:xfrm>
            <a:off x="2276475" y="2000542"/>
            <a:ext cx="96797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4098F5C8-AECA-48B4-BE10-F0FBEAEC00D1}"/>
              </a:ext>
            </a:extLst>
          </p:cNvPr>
          <p:cNvCxnSpPr>
            <a:cxnSpLocks/>
          </p:cNvCxnSpPr>
          <p:nvPr/>
        </p:nvCxnSpPr>
        <p:spPr>
          <a:xfrm flipH="1">
            <a:off x="8801100" y="6096000"/>
            <a:ext cx="86588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3FE456D5-03CE-4783-AECB-FA13EF285766}"/>
              </a:ext>
            </a:extLst>
          </p:cNvPr>
          <p:cNvCxnSpPr>
            <a:cxnSpLocks/>
          </p:cNvCxnSpPr>
          <p:nvPr/>
        </p:nvCxnSpPr>
        <p:spPr>
          <a:xfrm flipH="1">
            <a:off x="8652202" y="2181225"/>
            <a:ext cx="8812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713070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62900" cy="690677"/>
          </a:xfrm>
        </p:spPr>
        <p:txBody>
          <a:bodyPr>
            <a:noAutofit/>
          </a:bodyPr>
          <a:lstStyle/>
          <a:p>
            <a:r>
              <a:rPr lang="ru-RU" sz="4400" dirty="0"/>
              <a:t>Меню с выбором планет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17.05.2024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ED144664-047F-4DE3-9BB3-E9097C3B50EF}"/>
              </a:ext>
            </a:extLst>
          </p:cNvPr>
          <p:cNvSpPr txBox="1">
            <a:spLocks/>
          </p:cNvSpPr>
          <p:nvPr/>
        </p:nvSpPr>
        <p:spPr>
          <a:xfrm>
            <a:off x="621683" y="4101370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41A089-B8E1-4703-B469-243030982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598" y="1892995"/>
            <a:ext cx="7689736" cy="3829834"/>
          </a:xfrm>
          <a:prstGeom prst="rect">
            <a:avLst/>
          </a:prstGeom>
        </p:spPr>
      </p:pic>
      <p:sp>
        <p:nvSpPr>
          <p:cNvPr id="27" name="Заголовок 4">
            <a:extLst>
              <a:ext uri="{FF2B5EF4-FFF2-40B4-BE49-F238E27FC236}">
                <a16:creationId xmlns:a16="http://schemas.microsoft.com/office/drawing/2014/main" id="{96D3092B-C286-494C-B6C9-591EAB7E948B}"/>
              </a:ext>
            </a:extLst>
          </p:cNvPr>
          <p:cNvSpPr txBox="1">
            <a:spLocks/>
          </p:cNvSpPr>
          <p:nvPr/>
        </p:nvSpPr>
        <p:spPr>
          <a:xfrm>
            <a:off x="270054" y="2073831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приложения</a:t>
            </a:r>
          </a:p>
        </p:txBody>
      </p:sp>
      <p:sp>
        <p:nvSpPr>
          <p:cNvPr id="29" name="Заголовок 4">
            <a:extLst>
              <a:ext uri="{FF2B5EF4-FFF2-40B4-BE49-F238E27FC236}">
                <a16:creationId xmlns:a16="http://schemas.microsoft.com/office/drawing/2014/main" id="{40003916-F4EF-40F8-9BC7-B1C205869BD6}"/>
              </a:ext>
            </a:extLst>
          </p:cNvPr>
          <p:cNvSpPr txBox="1">
            <a:spLocks/>
          </p:cNvSpPr>
          <p:nvPr/>
        </p:nvSpPr>
        <p:spPr>
          <a:xfrm>
            <a:off x="9821334" y="2925375"/>
            <a:ext cx="2525016" cy="1122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Прокручиваемое меню кнопок</a:t>
            </a:r>
            <a:endParaRPr lang="ru-RU" sz="2400" dirty="0"/>
          </a:p>
        </p:txBody>
      </p:sp>
      <p:sp>
        <p:nvSpPr>
          <p:cNvPr id="30" name="Заголовок 4">
            <a:extLst>
              <a:ext uri="{FF2B5EF4-FFF2-40B4-BE49-F238E27FC236}">
                <a16:creationId xmlns:a16="http://schemas.microsoft.com/office/drawing/2014/main" id="{4EBCA8B0-70B9-4C59-A022-8461CA0DFFEF}"/>
              </a:ext>
            </a:extLst>
          </p:cNvPr>
          <p:cNvSpPr txBox="1">
            <a:spLocks/>
          </p:cNvSpPr>
          <p:nvPr/>
        </p:nvSpPr>
        <p:spPr>
          <a:xfrm>
            <a:off x="95820" y="4439857"/>
            <a:ext cx="1976512" cy="1289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Переход к информации о планете</a:t>
            </a:r>
            <a:endParaRPr lang="ru-RU" sz="2400" dirty="0"/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304B177-B5DE-402F-9B8A-CC1492DAFE5C}"/>
              </a:ext>
            </a:extLst>
          </p:cNvPr>
          <p:cNvCxnSpPr>
            <a:cxnSpLocks/>
          </p:cNvCxnSpPr>
          <p:nvPr/>
        </p:nvCxnSpPr>
        <p:spPr>
          <a:xfrm>
            <a:off x="1823738" y="4753864"/>
            <a:ext cx="10762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3A50B6DA-533E-4312-A903-E9CDF0A1A908}"/>
              </a:ext>
            </a:extLst>
          </p:cNvPr>
          <p:cNvCxnSpPr>
            <a:cxnSpLocks/>
          </p:cNvCxnSpPr>
          <p:nvPr/>
        </p:nvCxnSpPr>
        <p:spPr>
          <a:xfrm>
            <a:off x="1913708" y="2320063"/>
            <a:ext cx="219261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E131BECB-ADF3-4566-BF49-274909708E23}"/>
              </a:ext>
            </a:extLst>
          </p:cNvPr>
          <p:cNvCxnSpPr>
            <a:cxnSpLocks/>
          </p:cNvCxnSpPr>
          <p:nvPr/>
        </p:nvCxnSpPr>
        <p:spPr>
          <a:xfrm flipH="1">
            <a:off x="8737599" y="3429000"/>
            <a:ext cx="11514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415025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Main Activity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17.05.2024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5705474" y="948901"/>
            <a:ext cx="549592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Создается объект </a:t>
            </a:r>
            <a:r>
              <a:rPr lang="en-US" sz="2200" b="1" dirty="0" err="1"/>
              <a:t>gestureDetector</a:t>
            </a:r>
            <a:r>
              <a:rPr lang="en-US" sz="2200" dirty="0"/>
              <a:t> </a:t>
            </a:r>
            <a:r>
              <a:rPr lang="ru-RU" sz="2200" dirty="0"/>
              <a:t>с использованием текущего контекста и слушателя жестов </a:t>
            </a:r>
            <a:r>
              <a:rPr lang="en-US" sz="2200" b="1" dirty="0" err="1"/>
              <a:t>SwipeGestureListener</a:t>
            </a: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onTouchEvent</a:t>
            </a:r>
            <a:r>
              <a:rPr lang="en-US" sz="2200" b="1" dirty="0"/>
              <a:t>(event: </a:t>
            </a:r>
            <a:r>
              <a:rPr lang="en-US" sz="2200" b="1" dirty="0" err="1"/>
              <a:t>MotionEvent</a:t>
            </a:r>
            <a:r>
              <a:rPr lang="en-US" sz="2200" b="1" dirty="0"/>
              <a:t>): </a:t>
            </a:r>
            <a:r>
              <a:rPr lang="en-US" sz="2200" b="1" dirty="0" err="1"/>
              <a:t>boolean</a:t>
            </a:r>
            <a:r>
              <a:rPr lang="ru-RU" sz="2200" b="1" dirty="0"/>
              <a:t> </a:t>
            </a:r>
            <a:r>
              <a:rPr lang="ru-RU" sz="2200" dirty="0"/>
              <a:t>переопределяет стандартное поведение жестов пользователя и передает объекту </a:t>
            </a:r>
            <a:r>
              <a:rPr lang="en-US" sz="2200" b="1" dirty="0" err="1"/>
              <a:t>gestureDetector</a:t>
            </a:r>
            <a:r>
              <a:rPr lang="en-US" sz="2200" dirty="0"/>
              <a:t>’</a:t>
            </a:r>
            <a:r>
              <a:rPr lang="ru-RU" sz="2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err="1"/>
              <a:t>RecyclerView.Adapter</a:t>
            </a:r>
            <a:r>
              <a:rPr lang="en-US" sz="2200" b="1" dirty="0"/>
              <a:t> adapter</a:t>
            </a:r>
            <a:r>
              <a:rPr lang="ru-RU" sz="2200" b="1" dirty="0"/>
              <a:t> </a:t>
            </a:r>
            <a:r>
              <a:rPr lang="ru-RU" sz="2200" dirty="0"/>
              <a:t>адаптер, который используется для управления данными, отображаемыми в </a:t>
            </a:r>
            <a:r>
              <a:rPr lang="ru-RU" sz="2200" b="1" dirty="0" err="1"/>
              <a:t>RecyclerView</a:t>
            </a: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err="1"/>
              <a:t>RecyclerView.LayoutManager</a:t>
            </a:r>
            <a:r>
              <a:rPr lang="en-US" sz="2200" b="1" dirty="0"/>
              <a:t> </a:t>
            </a:r>
            <a:r>
              <a:rPr lang="en-US" sz="2200" b="1" dirty="0" err="1"/>
              <a:t>layoutManager</a:t>
            </a:r>
            <a:r>
              <a:rPr lang="ru-RU" sz="2200" b="1" dirty="0"/>
              <a:t> </a:t>
            </a:r>
            <a:r>
              <a:rPr lang="ru-RU" sz="2200" dirty="0"/>
              <a:t>менеджер макета, который отвечает за расположение элементов списка на экране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4B0FC0-C8F4-44E9-A75F-F00F77969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677074"/>
            <a:ext cx="5090341" cy="350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75411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26E50E0-2AA5-4194-9B1A-6ED53D28D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32" y="803358"/>
            <a:ext cx="2635293" cy="55463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2B86E8-CCE1-4639-801E-36B45FAA7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075" y="820442"/>
            <a:ext cx="2632664" cy="5535907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8239125" cy="690677"/>
          </a:xfrm>
        </p:spPr>
        <p:txBody>
          <a:bodyPr>
            <a:noAutofit/>
          </a:bodyPr>
          <a:lstStyle/>
          <a:p>
            <a:r>
              <a:rPr lang="ru-RU" sz="4400" dirty="0"/>
              <a:t>Информация о планете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17.05.2024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6FF19BC2-404F-49C4-9FB8-BC2441396332}"/>
              </a:ext>
            </a:extLst>
          </p:cNvPr>
          <p:cNvSpPr txBox="1">
            <a:spLocks/>
          </p:cNvSpPr>
          <p:nvPr/>
        </p:nvSpPr>
        <p:spPr>
          <a:xfrm>
            <a:off x="334563" y="819794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планеты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1EFFE3D2-6F23-4A13-91CD-54886CED4424}"/>
              </a:ext>
            </a:extLst>
          </p:cNvPr>
          <p:cNvSpPr txBox="1">
            <a:spLocks/>
          </p:cNvSpPr>
          <p:nvPr/>
        </p:nvSpPr>
        <p:spPr>
          <a:xfrm>
            <a:off x="265108" y="3131944"/>
            <a:ext cx="2196163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Таблица с информацией</a:t>
            </a:r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3E4E0C7A-A4D3-4C5A-BA60-587453125FA8}"/>
              </a:ext>
            </a:extLst>
          </p:cNvPr>
          <p:cNvSpPr txBox="1">
            <a:spLocks/>
          </p:cNvSpPr>
          <p:nvPr/>
        </p:nvSpPr>
        <p:spPr>
          <a:xfrm>
            <a:off x="374933" y="5612434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Переход к 3</a:t>
            </a:r>
            <a:r>
              <a:rPr lang="en-US" sz="2400" dirty="0"/>
              <a:t>D</a:t>
            </a:r>
            <a:r>
              <a:rPr lang="ru-RU" sz="2400" dirty="0"/>
              <a:t> модели</a:t>
            </a: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F0F5CA90-5F1E-4DE1-99A4-BDD3812007E7}"/>
              </a:ext>
            </a:extLst>
          </p:cNvPr>
          <p:cNvSpPr txBox="1">
            <a:spLocks/>
          </p:cNvSpPr>
          <p:nvPr/>
        </p:nvSpPr>
        <p:spPr>
          <a:xfrm>
            <a:off x="9714685" y="5432827"/>
            <a:ext cx="2191523" cy="1174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Выход в меню с выбором планет</a:t>
            </a:r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561D3CE7-DA60-42A9-B1D8-371CEFF4D8ED}"/>
              </a:ext>
            </a:extLst>
          </p:cNvPr>
          <p:cNvSpPr txBox="1">
            <a:spLocks/>
          </p:cNvSpPr>
          <p:nvPr/>
        </p:nvSpPr>
        <p:spPr>
          <a:xfrm>
            <a:off x="9556707" y="3084916"/>
            <a:ext cx="2486623" cy="11645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Статут бар</a:t>
            </a:r>
            <a:r>
              <a:rPr lang="ru-RU" sz="2400" dirty="0"/>
              <a:t> загрузки модели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9C766DE-9B54-4EE4-8BE7-7097AFF459CC}"/>
              </a:ext>
            </a:extLst>
          </p:cNvPr>
          <p:cNvCxnSpPr>
            <a:cxnSpLocks/>
          </p:cNvCxnSpPr>
          <p:nvPr/>
        </p:nvCxnSpPr>
        <p:spPr>
          <a:xfrm>
            <a:off x="1782469" y="1145409"/>
            <a:ext cx="175431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B2F17ADD-B6E1-4F9C-8CB7-A1C7971D35A1}"/>
              </a:ext>
            </a:extLst>
          </p:cNvPr>
          <p:cNvCxnSpPr>
            <a:cxnSpLocks/>
          </p:cNvCxnSpPr>
          <p:nvPr/>
        </p:nvCxnSpPr>
        <p:spPr>
          <a:xfrm>
            <a:off x="2260445" y="3540783"/>
            <a:ext cx="72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DE150CC0-8A57-42A6-AD97-A2BA0BDD713E}"/>
              </a:ext>
            </a:extLst>
          </p:cNvPr>
          <p:cNvCxnSpPr>
            <a:cxnSpLocks/>
          </p:cNvCxnSpPr>
          <p:nvPr/>
        </p:nvCxnSpPr>
        <p:spPr>
          <a:xfrm>
            <a:off x="2098520" y="6129682"/>
            <a:ext cx="1047750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7CE653B4-F983-4DF8-9F4B-02FED7C29592}"/>
              </a:ext>
            </a:extLst>
          </p:cNvPr>
          <p:cNvCxnSpPr>
            <a:cxnSpLocks/>
          </p:cNvCxnSpPr>
          <p:nvPr/>
        </p:nvCxnSpPr>
        <p:spPr>
          <a:xfrm flipH="1">
            <a:off x="8771711" y="6129682"/>
            <a:ext cx="94297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9C19BB13-C58A-4BE9-8AEE-57048477538E}"/>
              </a:ext>
            </a:extLst>
          </p:cNvPr>
          <p:cNvCxnSpPr>
            <a:cxnSpLocks/>
          </p:cNvCxnSpPr>
          <p:nvPr/>
        </p:nvCxnSpPr>
        <p:spPr>
          <a:xfrm flipH="1">
            <a:off x="8511853" y="3624867"/>
            <a:ext cx="10808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875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887F29-4220-419C-9DBB-9204F8223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53" y="3594675"/>
            <a:ext cx="6051041" cy="27616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270CAD-01D1-4921-9153-C534AAD08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54" y="780567"/>
            <a:ext cx="6070600" cy="2717822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8915400" cy="690677"/>
          </a:xfrm>
        </p:spPr>
        <p:txBody>
          <a:bodyPr>
            <a:noAutofit/>
          </a:bodyPr>
          <a:lstStyle/>
          <a:p>
            <a:r>
              <a:rPr lang="ru-RU" sz="4400" dirty="0"/>
              <a:t>Информация о планете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17.05.2024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14</a:t>
            </a:fld>
            <a:endParaRPr lang="ru-RU"/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9E1E6C1E-6AAF-4221-B7AC-BAB28923DE0F}"/>
              </a:ext>
            </a:extLst>
          </p:cNvPr>
          <p:cNvSpPr txBox="1">
            <a:spLocks/>
          </p:cNvSpPr>
          <p:nvPr/>
        </p:nvSpPr>
        <p:spPr>
          <a:xfrm>
            <a:off x="9377285" y="832432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планеты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5096AE22-13BE-44A7-8E6B-5953BA1DF16E}"/>
              </a:ext>
            </a:extLst>
          </p:cNvPr>
          <p:cNvSpPr txBox="1">
            <a:spLocks/>
          </p:cNvSpPr>
          <p:nvPr/>
        </p:nvSpPr>
        <p:spPr>
          <a:xfrm>
            <a:off x="480891" y="1874552"/>
            <a:ext cx="2196163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Таблица с информацией</a:t>
            </a:r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C55F5CBB-54FC-41BC-9217-636951395A8C}"/>
              </a:ext>
            </a:extLst>
          </p:cNvPr>
          <p:cNvSpPr txBox="1">
            <a:spLocks/>
          </p:cNvSpPr>
          <p:nvPr/>
        </p:nvSpPr>
        <p:spPr>
          <a:xfrm>
            <a:off x="9269013" y="2166632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Переход к 3</a:t>
            </a:r>
            <a:r>
              <a:rPr lang="en-US" sz="2400" dirty="0"/>
              <a:t>D</a:t>
            </a:r>
            <a:r>
              <a:rPr lang="ru-RU" sz="2400" dirty="0"/>
              <a:t> модели</a:t>
            </a: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0C5A9230-41A5-4468-B08F-385223FC94B9}"/>
              </a:ext>
            </a:extLst>
          </p:cNvPr>
          <p:cNvSpPr txBox="1">
            <a:spLocks/>
          </p:cNvSpPr>
          <p:nvPr/>
        </p:nvSpPr>
        <p:spPr>
          <a:xfrm>
            <a:off x="480892" y="4475777"/>
            <a:ext cx="2117308" cy="11645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Статус бар</a:t>
            </a:r>
            <a:r>
              <a:rPr lang="ru-RU" sz="2400" dirty="0"/>
              <a:t> загрузки модели</a:t>
            </a:r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D64A279B-3609-4646-AF59-1ACCD016F64E}"/>
              </a:ext>
            </a:extLst>
          </p:cNvPr>
          <p:cNvSpPr txBox="1">
            <a:spLocks/>
          </p:cNvSpPr>
          <p:nvPr/>
        </p:nvSpPr>
        <p:spPr>
          <a:xfrm>
            <a:off x="9269013" y="2874273"/>
            <a:ext cx="2191523" cy="1174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Выход в меню с выбором планет</a:t>
            </a: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186FE6D0-40B0-4168-8BD5-A1095F61E797}"/>
              </a:ext>
            </a:extLst>
          </p:cNvPr>
          <p:cNvSpPr txBox="1">
            <a:spLocks/>
          </p:cNvSpPr>
          <p:nvPr/>
        </p:nvSpPr>
        <p:spPr>
          <a:xfrm>
            <a:off x="9269013" y="4756443"/>
            <a:ext cx="1976515" cy="1130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С</a:t>
            </a:r>
            <a:r>
              <a:rPr lang="ru-RU" sz="2400" dirty="0"/>
              <a:t>мена надписи кнопки 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B978318-DF65-40BC-AF99-42694321189F}"/>
              </a:ext>
            </a:extLst>
          </p:cNvPr>
          <p:cNvCxnSpPr>
            <a:cxnSpLocks/>
          </p:cNvCxnSpPr>
          <p:nvPr/>
        </p:nvCxnSpPr>
        <p:spPr>
          <a:xfrm>
            <a:off x="2202180" y="4993005"/>
            <a:ext cx="271081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EBE3F27C-54E0-4B5D-811D-844BA68DB432}"/>
              </a:ext>
            </a:extLst>
          </p:cNvPr>
          <p:cNvCxnSpPr>
            <a:cxnSpLocks/>
          </p:cNvCxnSpPr>
          <p:nvPr/>
        </p:nvCxnSpPr>
        <p:spPr>
          <a:xfrm>
            <a:off x="2514600" y="2257425"/>
            <a:ext cx="423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E850513F-B6D5-4B49-8CB9-AF5AA5AB48F9}"/>
              </a:ext>
            </a:extLst>
          </p:cNvPr>
          <p:cNvCxnSpPr>
            <a:cxnSpLocks/>
          </p:cNvCxnSpPr>
          <p:nvPr/>
        </p:nvCxnSpPr>
        <p:spPr>
          <a:xfrm flipH="1">
            <a:off x="8567841" y="1137764"/>
            <a:ext cx="880985" cy="89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9839BEC9-0207-4EBD-8512-A3C18639B7C8}"/>
              </a:ext>
            </a:extLst>
          </p:cNvPr>
          <p:cNvCxnSpPr>
            <a:cxnSpLocks/>
          </p:cNvCxnSpPr>
          <p:nvPr/>
        </p:nvCxnSpPr>
        <p:spPr>
          <a:xfrm flipH="1" flipV="1">
            <a:off x="8295785" y="2457489"/>
            <a:ext cx="99766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01233F76-A8E5-478A-B936-43928047CB17}"/>
              </a:ext>
            </a:extLst>
          </p:cNvPr>
          <p:cNvCxnSpPr>
            <a:cxnSpLocks/>
          </p:cNvCxnSpPr>
          <p:nvPr/>
        </p:nvCxnSpPr>
        <p:spPr>
          <a:xfrm flipH="1">
            <a:off x="8308005" y="3099474"/>
            <a:ext cx="9732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6494A23D-18B1-433E-83A1-478B6097543D}"/>
              </a:ext>
            </a:extLst>
          </p:cNvPr>
          <p:cNvCxnSpPr>
            <a:cxnSpLocks/>
          </p:cNvCxnSpPr>
          <p:nvPr/>
        </p:nvCxnSpPr>
        <p:spPr>
          <a:xfrm flipH="1">
            <a:off x="8376533" y="5321500"/>
            <a:ext cx="9047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304615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Planet Activity</a:t>
            </a:r>
            <a:endParaRPr lang="ru-RU" sz="4400" dirty="0"/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17.05.2024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4896713" y="816615"/>
            <a:ext cx="7110316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getPlanetDataArray</a:t>
            </a:r>
            <a:r>
              <a:rPr lang="en-US" sz="2200" b="1" dirty="0"/>
              <a:t>(</a:t>
            </a:r>
            <a:r>
              <a:rPr lang="en-US" sz="2200" b="1" dirty="0" err="1"/>
              <a:t>namePlanet</a:t>
            </a:r>
            <a:r>
              <a:rPr lang="en-US" sz="2200" b="1" dirty="0"/>
              <a:t>: String) String[][] </a:t>
            </a:r>
            <a:r>
              <a:rPr lang="ru-RU" sz="2200" dirty="0"/>
              <a:t>предназначен для получения двумерного массива строк с информацией о планете из класса «</a:t>
            </a:r>
            <a:r>
              <a:rPr lang="en-US" sz="2200" b="1" dirty="0" err="1"/>
              <a:t>PlanetDataArray</a:t>
            </a:r>
            <a:r>
              <a:rPr lang="ru-RU" sz="2200" b="1" dirty="0"/>
              <a:t>»</a:t>
            </a:r>
            <a:r>
              <a:rPr lang="ru-RU" sz="2200" dirty="0"/>
              <a:t>, название которой передается в переменной «</a:t>
            </a:r>
            <a:r>
              <a:rPr lang="en-US" sz="2200" b="1" dirty="0" err="1"/>
              <a:t>namePlanet</a:t>
            </a:r>
            <a:r>
              <a:rPr lang="ru-RU" sz="2200" b="1" dirty="0"/>
              <a:t>»</a:t>
            </a:r>
            <a:endParaRPr lang="en-US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openModelButton</a:t>
            </a:r>
            <a:r>
              <a:rPr lang="en-US" sz="2200" b="1" dirty="0"/>
              <a:t>(String </a:t>
            </a:r>
            <a:r>
              <a:rPr lang="en-US" sz="2200" b="1" dirty="0" err="1"/>
              <a:t>namePlanet</a:t>
            </a:r>
            <a:r>
              <a:rPr lang="en-US" sz="2200" b="1" dirty="0"/>
              <a:t>):void</a:t>
            </a:r>
            <a:r>
              <a:rPr lang="ru-RU" sz="2200" b="1" dirty="0"/>
              <a:t> </a:t>
            </a:r>
            <a:r>
              <a:rPr lang="ru-RU" sz="2200" dirty="0"/>
              <a:t>предназначен для загрузки следующей активности с использованием асинхронных задач в отдельных потоках. Первый поток запускает </a:t>
            </a:r>
            <a:r>
              <a:rPr lang="ru-RU" sz="2200" b="1" dirty="0"/>
              <a:t>Фреймворк </a:t>
            </a:r>
            <a:r>
              <a:rPr lang="en-US" sz="2200" b="1" dirty="0" err="1"/>
              <a:t>LibGDX</a:t>
            </a:r>
            <a:r>
              <a:rPr lang="ru-RU" sz="2200" dirty="0"/>
              <a:t>, второй поток отвечает за </a:t>
            </a:r>
            <a:r>
              <a:rPr lang="ru-RU" sz="2200" b="1" dirty="0"/>
              <a:t>отображение диалогового окна прогресса</a:t>
            </a:r>
            <a:r>
              <a:rPr lang="ru-RU" sz="2200" dirty="0"/>
              <a:t> объекта «</a:t>
            </a:r>
            <a:r>
              <a:rPr lang="en-US" sz="2200" b="1" dirty="0" err="1"/>
              <a:t>ProgressDialog</a:t>
            </a:r>
            <a:r>
              <a:rPr lang="ru-RU" sz="2200" b="1" dirty="0"/>
              <a:t>»</a:t>
            </a:r>
            <a:r>
              <a:rPr lang="en-US" sz="2200" b="1" dirty="0"/>
              <a:t> </a:t>
            </a:r>
            <a:r>
              <a:rPr lang="ru-RU" sz="2200" dirty="0"/>
              <a:t>с сообщением "Загрузка модели</a:t>
            </a:r>
            <a:r>
              <a:rPr lang="en-US" sz="2200" dirty="0"/>
              <a:t>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exitMainMenuActivity</a:t>
            </a:r>
            <a:r>
              <a:rPr lang="en-US" sz="2200" b="1" dirty="0"/>
              <a:t>(int </a:t>
            </a:r>
            <a:r>
              <a:rPr lang="en-US" sz="2200" b="1" dirty="0" err="1"/>
              <a:t>errorMessage</a:t>
            </a:r>
            <a:r>
              <a:rPr lang="en-US" sz="2200" b="1" dirty="0"/>
              <a:t>): void </a:t>
            </a:r>
            <a:r>
              <a:rPr lang="ru-RU" sz="2200" dirty="0"/>
              <a:t>предназначен для перехода из текущей</a:t>
            </a:r>
            <a:r>
              <a:rPr lang="en-US" sz="2200" dirty="0"/>
              <a:t> </a:t>
            </a:r>
            <a:r>
              <a:rPr lang="ru-RU" sz="2200" dirty="0"/>
              <a:t>активности</a:t>
            </a:r>
            <a:r>
              <a:rPr lang="en-US" sz="2200" dirty="0"/>
              <a:t> </a:t>
            </a:r>
            <a:r>
              <a:rPr lang="ru-RU" sz="2200" dirty="0"/>
              <a:t>на главную меню активность в случае ошибки отработки метода «</a:t>
            </a:r>
            <a:r>
              <a:rPr lang="en-US" sz="2200" b="1" dirty="0" err="1"/>
              <a:t>openModelButton</a:t>
            </a:r>
            <a:r>
              <a:rPr lang="en-US" sz="2200" b="1" dirty="0"/>
              <a:t>(String </a:t>
            </a:r>
            <a:r>
              <a:rPr lang="en-US" sz="2200" b="1" dirty="0" err="1"/>
              <a:t>namePlanet</a:t>
            </a:r>
            <a:r>
              <a:rPr lang="en-US" sz="2200" b="1" dirty="0"/>
              <a:t>):void</a:t>
            </a:r>
            <a:r>
              <a:rPr lang="ru-RU" sz="2200" b="1" dirty="0"/>
              <a:t>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9F3C16-F97A-44A8-9A23-A6299D77E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0246"/>
            <a:ext cx="4058513" cy="569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26409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91475" cy="690677"/>
          </a:xfrm>
        </p:spPr>
        <p:txBody>
          <a:bodyPr>
            <a:noAutofit/>
          </a:bodyPr>
          <a:lstStyle/>
          <a:p>
            <a:r>
              <a:rPr lang="ru-RU" sz="4400" dirty="0"/>
              <a:t>3</a:t>
            </a:r>
            <a:r>
              <a:rPr lang="en-US" sz="4400" dirty="0"/>
              <a:t>D </a:t>
            </a:r>
            <a:r>
              <a:rPr lang="ru-RU" sz="4400" dirty="0"/>
              <a:t>модель планеты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17.05.2024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16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661C99-DFD2-413F-8773-50475A3BD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08076"/>
            <a:ext cx="3498849" cy="524827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5603119-62BA-4496-902F-9EBC06C6E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28" y="1035016"/>
            <a:ext cx="3498849" cy="5248273"/>
          </a:xfrm>
          <a:prstGeom prst="rect">
            <a:avLst/>
          </a:prstGeom>
        </p:spPr>
      </p:pic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9AD6DE19-4899-4F63-8725-76A06F7FA223}"/>
              </a:ext>
            </a:extLst>
          </p:cNvPr>
          <p:cNvSpPr txBox="1">
            <a:spLocks/>
          </p:cNvSpPr>
          <p:nvPr/>
        </p:nvSpPr>
        <p:spPr>
          <a:xfrm>
            <a:off x="255054" y="2850145"/>
            <a:ext cx="1947333" cy="12639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Вращаемая</a:t>
            </a:r>
          </a:p>
          <a:p>
            <a:r>
              <a:rPr lang="ru-RU" sz="2400" dirty="0"/>
              <a:t>3</a:t>
            </a:r>
            <a:r>
              <a:rPr lang="en-US" sz="2400" dirty="0"/>
              <a:t>D </a:t>
            </a:r>
            <a:r>
              <a:rPr lang="ru-RU" sz="2400" dirty="0"/>
              <a:t>модель планеты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1EAC09F5-E98C-4FB9-8D43-69DF8EFB8F2A}"/>
              </a:ext>
            </a:extLst>
          </p:cNvPr>
          <p:cNvCxnSpPr>
            <a:cxnSpLocks/>
          </p:cNvCxnSpPr>
          <p:nvPr/>
        </p:nvCxnSpPr>
        <p:spPr>
          <a:xfrm>
            <a:off x="1803400" y="3429000"/>
            <a:ext cx="11006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601442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91475" cy="690677"/>
          </a:xfrm>
        </p:spPr>
        <p:txBody>
          <a:bodyPr>
            <a:noAutofit/>
          </a:bodyPr>
          <a:lstStyle/>
          <a:p>
            <a:r>
              <a:rPr lang="ru-RU" sz="4400" dirty="0"/>
              <a:t>Фреймворк </a:t>
            </a:r>
            <a:r>
              <a:rPr lang="en-US" sz="4400" dirty="0" err="1"/>
              <a:t>LibGDX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17.05.2024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17</a:t>
            </a:fld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7258B03-BD18-4290-B113-61E85D340415}"/>
              </a:ext>
            </a:extLst>
          </p:cNvPr>
          <p:cNvSpPr/>
          <p:nvPr/>
        </p:nvSpPr>
        <p:spPr>
          <a:xfrm>
            <a:off x="838200" y="918781"/>
            <a:ext cx="3143250" cy="179070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2DECDA7-244F-41D9-936C-3450FD08FFD0}"/>
              </a:ext>
            </a:extLst>
          </p:cNvPr>
          <p:cNvSpPr/>
          <p:nvPr/>
        </p:nvSpPr>
        <p:spPr>
          <a:xfrm>
            <a:off x="4524375" y="918781"/>
            <a:ext cx="3143250" cy="179070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6D47CD3F-5BF3-48DE-8FEF-B531A6F43D22}"/>
              </a:ext>
            </a:extLst>
          </p:cNvPr>
          <p:cNvSpPr/>
          <p:nvPr/>
        </p:nvSpPr>
        <p:spPr>
          <a:xfrm>
            <a:off x="8210550" y="918781"/>
            <a:ext cx="3143250" cy="179070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ED1EB-777A-498C-AC26-E9C44B3249B9}"/>
              </a:ext>
            </a:extLst>
          </p:cNvPr>
          <p:cNvSpPr txBox="1"/>
          <p:nvPr/>
        </p:nvSpPr>
        <p:spPr>
          <a:xfrm>
            <a:off x="981075" y="1275522"/>
            <a:ext cx="2857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Работа </a:t>
            </a:r>
            <a:r>
              <a:rPr lang="en-US" sz="3200" b="1" dirty="0"/>
              <a:t>android</a:t>
            </a:r>
            <a:r>
              <a:rPr lang="en-US" sz="3200" dirty="0"/>
              <a:t> </a:t>
            </a:r>
            <a:r>
              <a:rPr lang="ru-RU" sz="3200" dirty="0"/>
              <a:t>приложения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34BB31-2F37-4195-85ED-FD7EA2178FE1}"/>
              </a:ext>
            </a:extLst>
          </p:cNvPr>
          <p:cNvSpPr txBox="1"/>
          <p:nvPr/>
        </p:nvSpPr>
        <p:spPr>
          <a:xfrm>
            <a:off x="4667250" y="1029301"/>
            <a:ext cx="2857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Запуск фреймворка </a:t>
            </a:r>
            <a:r>
              <a:rPr lang="en-US" sz="3200" b="1" dirty="0" err="1"/>
              <a:t>LibGDX</a:t>
            </a:r>
            <a:endParaRPr lang="ru-RU" sz="3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38321D-CA0E-4166-A5F3-737D00294A09}"/>
              </a:ext>
            </a:extLst>
          </p:cNvPr>
          <p:cNvSpPr txBox="1"/>
          <p:nvPr/>
        </p:nvSpPr>
        <p:spPr>
          <a:xfrm>
            <a:off x="8353425" y="1029301"/>
            <a:ext cx="2857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Отображение активности с </a:t>
            </a:r>
            <a:r>
              <a:rPr lang="en-US" sz="3200" b="1" dirty="0"/>
              <a:t>3D </a:t>
            </a:r>
            <a:r>
              <a:rPr lang="ru-RU" sz="3200" b="1" dirty="0"/>
              <a:t>моделью</a:t>
            </a: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EA95C2F2-02A3-4F76-B374-8C92DADC62E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981450" y="1804606"/>
            <a:ext cx="542925" cy="95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08180159-D7A6-47C6-8436-B0F296C9B451}"/>
              </a:ext>
            </a:extLst>
          </p:cNvPr>
          <p:cNvCxnSpPr>
            <a:cxnSpLocks/>
          </p:cNvCxnSpPr>
          <p:nvPr/>
        </p:nvCxnSpPr>
        <p:spPr>
          <a:xfrm>
            <a:off x="7667625" y="1795081"/>
            <a:ext cx="542925" cy="95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8FDCFD4-5FFD-43BB-B489-2F84B6B2C0F0}"/>
              </a:ext>
            </a:extLst>
          </p:cNvPr>
          <p:cNvSpPr txBox="1"/>
          <p:nvPr/>
        </p:nvSpPr>
        <p:spPr>
          <a:xfrm>
            <a:off x="643183" y="3448637"/>
            <a:ext cx="2595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Объединение настроек </a:t>
            </a:r>
            <a:r>
              <a:rPr lang="en-US" b="1" dirty="0" err="1"/>
              <a:t>build.gradle</a:t>
            </a:r>
            <a:r>
              <a:rPr lang="en-US" b="1" dirty="0"/>
              <a:t> </a:t>
            </a:r>
            <a:r>
              <a:rPr lang="en-US" dirty="0"/>
              <a:t>android </a:t>
            </a:r>
            <a:r>
              <a:rPr lang="ru-RU" dirty="0"/>
              <a:t>приложения и фреймворка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D2AA55-7C07-47A3-A088-FDE3EEAD0653}"/>
              </a:ext>
            </a:extLst>
          </p:cNvPr>
          <p:cNvSpPr txBox="1"/>
          <p:nvPr/>
        </p:nvSpPr>
        <p:spPr>
          <a:xfrm>
            <a:off x="3238500" y="3449224"/>
            <a:ext cx="2857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Создание </a:t>
            </a:r>
            <a:r>
              <a:rPr lang="ru-RU" b="1" dirty="0"/>
              <a:t>3</a:t>
            </a:r>
            <a:r>
              <a:rPr lang="en-US" b="1" dirty="0"/>
              <a:t>D </a:t>
            </a:r>
            <a:r>
              <a:rPr lang="ru-RU" b="1" dirty="0"/>
              <a:t>модели </a:t>
            </a:r>
            <a:r>
              <a:rPr lang="ru-RU" dirty="0"/>
              <a:t>с помощью </a:t>
            </a:r>
            <a:r>
              <a:rPr lang="ru-RU" b="1" dirty="0"/>
              <a:t>фреймворка</a:t>
            </a:r>
            <a:r>
              <a:rPr lang="ru-RU" dirty="0"/>
              <a:t> и </a:t>
            </a:r>
            <a:r>
              <a:rPr lang="ru-RU" b="1" dirty="0"/>
              <a:t>текстур</a:t>
            </a:r>
            <a:r>
              <a:rPr lang="ru-RU" dirty="0"/>
              <a:t> (изображений) планет из директории </a:t>
            </a:r>
            <a:r>
              <a:rPr lang="en-US" b="1" dirty="0"/>
              <a:t>assets</a:t>
            </a:r>
            <a:endParaRPr lang="ru-RU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5655E4-2DA7-4DAF-A1ED-158984A0DA4C}"/>
              </a:ext>
            </a:extLst>
          </p:cNvPr>
          <p:cNvSpPr txBox="1"/>
          <p:nvPr/>
        </p:nvSpPr>
        <p:spPr>
          <a:xfrm>
            <a:off x="5972175" y="3429000"/>
            <a:ext cx="2857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Инициализация камеры</a:t>
            </a:r>
            <a:r>
              <a:rPr lang="ru-RU" dirty="0"/>
              <a:t>, для определения точки отрисовки сцены и</a:t>
            </a:r>
            <a:r>
              <a:rPr lang="en-US" dirty="0"/>
              <a:t> </a:t>
            </a:r>
            <a:r>
              <a:rPr lang="ru-RU" dirty="0"/>
              <a:t>настройка управления моделью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BC1FD4-EFA4-459B-AFCD-93544828B9EA}"/>
              </a:ext>
            </a:extLst>
          </p:cNvPr>
          <p:cNvSpPr txBox="1"/>
          <p:nvPr/>
        </p:nvSpPr>
        <p:spPr>
          <a:xfrm>
            <a:off x="8810625" y="3454395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Рендеринг сцены </a:t>
            </a:r>
            <a:r>
              <a:rPr lang="ru-RU" dirty="0"/>
              <a:t>и Экземпляра 3</a:t>
            </a:r>
            <a:r>
              <a:rPr lang="en-US" dirty="0"/>
              <a:t>D </a:t>
            </a:r>
            <a:r>
              <a:rPr lang="ru-RU" dirty="0"/>
              <a:t>модели планеты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E40B08-BDE8-470E-8DFB-DDFDB39A80F0}"/>
              </a:ext>
            </a:extLst>
          </p:cNvPr>
          <p:cNvSpPr txBox="1"/>
          <p:nvPr/>
        </p:nvSpPr>
        <p:spPr>
          <a:xfrm>
            <a:off x="695325" y="5461721"/>
            <a:ext cx="3286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методе </a:t>
            </a:r>
            <a:r>
              <a:rPr lang="en-US" b="1" dirty="0"/>
              <a:t>create() </a:t>
            </a:r>
            <a:r>
              <a:rPr lang="ru-RU" dirty="0"/>
              <a:t>происходит инициализация и создание всех объектов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F98A37-7465-4778-A510-7472589DA22A}"/>
              </a:ext>
            </a:extLst>
          </p:cNvPr>
          <p:cNvSpPr txBox="1"/>
          <p:nvPr/>
        </p:nvSpPr>
        <p:spPr>
          <a:xfrm>
            <a:off x="4067175" y="5459861"/>
            <a:ext cx="3333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методе </a:t>
            </a:r>
            <a:r>
              <a:rPr lang="en-US" b="1" dirty="0"/>
              <a:t>render() </a:t>
            </a:r>
            <a:r>
              <a:rPr lang="ru-RU" dirty="0"/>
              <a:t>происходит обновление Экрана, камеры и отрисовки модели планеты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01CE4F-8BE2-419E-BBBA-3D7A7F1FB46E}"/>
              </a:ext>
            </a:extLst>
          </p:cNvPr>
          <p:cNvSpPr txBox="1"/>
          <p:nvPr/>
        </p:nvSpPr>
        <p:spPr>
          <a:xfrm>
            <a:off x="7753350" y="5467626"/>
            <a:ext cx="3600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методе </a:t>
            </a:r>
            <a:r>
              <a:rPr lang="en-US" b="1" dirty="0"/>
              <a:t>dispose() </a:t>
            </a:r>
            <a:r>
              <a:rPr lang="ru-RU" dirty="0"/>
              <a:t>освобождаются все ресурсы, которые были заняты при отрисовке сцены</a:t>
            </a:r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9D68A019-3999-4DB3-9F1D-950F3B54E9B1}"/>
              </a:ext>
            </a:extLst>
          </p:cNvPr>
          <p:cNvSpPr/>
          <p:nvPr/>
        </p:nvSpPr>
        <p:spPr>
          <a:xfrm>
            <a:off x="3981450" y="4965919"/>
            <a:ext cx="3143250" cy="45645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6C02C55C-A91B-46FE-9F10-24012CAC7C10}"/>
              </a:ext>
            </a:extLst>
          </p:cNvPr>
          <p:cNvSpPr/>
          <p:nvPr/>
        </p:nvSpPr>
        <p:spPr>
          <a:xfrm>
            <a:off x="3981450" y="2963584"/>
            <a:ext cx="3143250" cy="45645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29CCC8-4508-488B-BC06-9C741DF38486}"/>
              </a:ext>
            </a:extLst>
          </p:cNvPr>
          <p:cNvSpPr txBox="1"/>
          <p:nvPr/>
        </p:nvSpPr>
        <p:spPr>
          <a:xfrm>
            <a:off x="4084212" y="3011804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Работа фреймворка </a:t>
            </a:r>
            <a:r>
              <a:rPr lang="en-US" b="1" dirty="0"/>
              <a:t>core</a:t>
            </a:r>
            <a:endParaRPr lang="ru-RU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37DED3-7060-4CDF-B6F8-BCD64482FA2D}"/>
              </a:ext>
            </a:extLst>
          </p:cNvPr>
          <p:cNvSpPr txBox="1"/>
          <p:nvPr/>
        </p:nvSpPr>
        <p:spPr>
          <a:xfrm>
            <a:off x="4067175" y="5009479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Методы</a:t>
            </a:r>
            <a:r>
              <a:rPr lang="en-US" b="1" dirty="0"/>
              <a:t> </a:t>
            </a:r>
            <a:r>
              <a:rPr lang="en-US" b="1" dirty="0" err="1"/>
              <a:t>ApplicationAdapter</a:t>
            </a:r>
            <a:r>
              <a:rPr lang="ru-RU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2843328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Planet Model Activity</a:t>
            </a:r>
            <a:endParaRPr lang="ru-RU" sz="4400" dirty="0"/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17.05.2024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18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4981574" y="750224"/>
            <a:ext cx="673417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/>
              <a:t>camera: </a:t>
            </a:r>
            <a:r>
              <a:rPr lang="en-US" sz="1900" b="1" dirty="0" err="1"/>
              <a:t>PerspectiveCamera</a:t>
            </a:r>
            <a:r>
              <a:rPr lang="en-US" sz="1900" dirty="0"/>
              <a:t> </a:t>
            </a:r>
            <a:r>
              <a:rPr lang="ru-RU" sz="1900" dirty="0"/>
              <a:t>камера, используемая для просмотра 3D-сцены</a:t>
            </a: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 err="1"/>
              <a:t>cameraController</a:t>
            </a:r>
            <a:r>
              <a:rPr lang="en-US" sz="1900" b="1" dirty="0"/>
              <a:t>: </a:t>
            </a:r>
            <a:r>
              <a:rPr lang="en-US" sz="1900" b="1" dirty="0" err="1"/>
              <a:t>CameraInputController</a:t>
            </a:r>
            <a:r>
              <a:rPr lang="en-US" sz="1900" b="1" dirty="0"/>
              <a:t> </a:t>
            </a:r>
            <a:r>
              <a:rPr lang="ru-RU" sz="1900" dirty="0"/>
              <a:t>контроллер ввода для управления камерой</a:t>
            </a: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 err="1"/>
              <a:t>modelBatch</a:t>
            </a:r>
            <a:r>
              <a:rPr lang="en-US" sz="1900" b="1" dirty="0"/>
              <a:t>: </a:t>
            </a:r>
            <a:r>
              <a:rPr lang="en-US" sz="1900" b="1" dirty="0" err="1"/>
              <a:t>ModelBatch</a:t>
            </a:r>
            <a:r>
              <a:rPr lang="en-US" sz="1900" b="1" dirty="0"/>
              <a:t> </a:t>
            </a:r>
            <a:r>
              <a:rPr lang="ru-RU" sz="1900" dirty="0"/>
              <a:t>компонент для отрисовки 3</a:t>
            </a:r>
            <a:r>
              <a:rPr lang="en-US" sz="1900" dirty="0"/>
              <a:t>D-</a:t>
            </a:r>
            <a:r>
              <a:rPr lang="ru-RU" sz="1900" dirty="0"/>
              <a:t>моделей</a:t>
            </a: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 err="1"/>
              <a:t>planetInstance</a:t>
            </a:r>
            <a:r>
              <a:rPr lang="en-US" sz="1900" b="1" dirty="0"/>
              <a:t>: </a:t>
            </a:r>
            <a:r>
              <a:rPr lang="en-US" sz="1900" b="1" dirty="0" err="1"/>
              <a:t>ModelInstance</a:t>
            </a:r>
            <a:r>
              <a:rPr lang="en-US" sz="1900" b="1" dirty="0"/>
              <a:t> </a:t>
            </a:r>
            <a:r>
              <a:rPr lang="ru-RU" sz="1900" dirty="0"/>
              <a:t>экземпляр модели планеты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 err="1"/>
              <a:t>planetModel</a:t>
            </a:r>
            <a:r>
              <a:rPr lang="en-US" sz="1900" b="1" dirty="0"/>
              <a:t>: Model</a:t>
            </a:r>
            <a:r>
              <a:rPr lang="ru-RU" sz="1900" b="1" dirty="0"/>
              <a:t> </a:t>
            </a:r>
            <a:r>
              <a:rPr lang="ru-RU" sz="1900" dirty="0"/>
              <a:t>модель планеты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/>
              <a:t>environment: Environment</a:t>
            </a:r>
            <a:r>
              <a:rPr lang="ru-RU" sz="1900" b="1" dirty="0"/>
              <a:t> </a:t>
            </a:r>
            <a:r>
              <a:rPr lang="ru-RU" sz="1900" dirty="0"/>
              <a:t>окружение для модели, включая освещение и другие эффекты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b="1" dirty="0"/>
              <a:t>Метод </a:t>
            </a:r>
            <a:r>
              <a:rPr lang="en-US" sz="1900" b="1" dirty="0"/>
              <a:t>create(): void </a:t>
            </a:r>
            <a:r>
              <a:rPr lang="ru-RU" sz="1900" b="1" dirty="0"/>
              <a:t>- </a:t>
            </a:r>
            <a:r>
              <a:rPr lang="ru-RU" sz="1900" dirty="0"/>
              <a:t>инициализация камеры, загрузка текстуры для модели Земли, создание материала с текстурой, создание 3D-модели Земли, создание экземпляра модели Земли, создание окружения для модели и инициализация контроллера ввода для камеры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b="1" dirty="0"/>
              <a:t>Метод </a:t>
            </a:r>
            <a:r>
              <a:rPr lang="en-US" sz="1900" b="1" dirty="0"/>
              <a:t>render(): void </a:t>
            </a:r>
            <a:r>
              <a:rPr lang="ru-RU" sz="1900" b="1" dirty="0"/>
              <a:t>-</a:t>
            </a:r>
            <a:r>
              <a:rPr lang="ru-RU" sz="1900" dirty="0"/>
              <a:t> очистка экрана, установка области вывода, обновление контроллера ввода и камеры, а также отрисовка экземпляра модели планеты с учетом окружения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b="1" dirty="0"/>
              <a:t>Метод </a:t>
            </a:r>
            <a:r>
              <a:rPr lang="en-US" sz="1900" b="1" dirty="0"/>
              <a:t>render(): void</a:t>
            </a:r>
            <a:r>
              <a:rPr lang="ru-RU" sz="1900" b="1" dirty="0"/>
              <a:t> </a:t>
            </a:r>
            <a:r>
              <a:rPr lang="ru-RU" sz="1900" dirty="0"/>
              <a:t>-</a:t>
            </a:r>
            <a:r>
              <a:rPr lang="ru-RU" sz="1900" b="1" dirty="0"/>
              <a:t>  </a:t>
            </a:r>
            <a:r>
              <a:rPr lang="ru-RU" sz="1900" dirty="0"/>
              <a:t>освобождение ресурсов при завершении работы активности</a:t>
            </a:r>
            <a:endParaRPr lang="en-US" sz="19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329444-EC2E-4C3A-A7DC-2E3A38151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74" y="750224"/>
            <a:ext cx="4041784" cy="567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32529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C50806-1E3C-42AF-8DFA-5B2EB0271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800" y="845093"/>
            <a:ext cx="2620462" cy="55102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412620-C7A3-4F2B-B1BA-AE69E59A1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115" y="867192"/>
            <a:ext cx="2619679" cy="5503751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117"/>
            <a:ext cx="8593667" cy="690677"/>
          </a:xfrm>
        </p:spPr>
        <p:txBody>
          <a:bodyPr>
            <a:noAutofit/>
          </a:bodyPr>
          <a:lstStyle/>
          <a:p>
            <a:r>
              <a:rPr lang="ru-RU" sz="4400" dirty="0"/>
              <a:t>Теоретический справочник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17.05.2024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19</a:t>
            </a:fld>
            <a:endParaRPr lang="ru-RU"/>
          </a:p>
        </p:txBody>
      </p:sp>
      <p:sp>
        <p:nvSpPr>
          <p:cNvPr id="14" name="Заголовок 4">
            <a:extLst>
              <a:ext uri="{FF2B5EF4-FFF2-40B4-BE49-F238E27FC236}">
                <a16:creationId xmlns:a16="http://schemas.microsoft.com/office/drawing/2014/main" id="{79E8DBC1-4613-4AAA-8C1F-E0E52158C118}"/>
              </a:ext>
            </a:extLst>
          </p:cNvPr>
          <p:cNvSpPr txBox="1">
            <a:spLocks/>
          </p:cNvSpPr>
          <p:nvPr/>
        </p:nvSpPr>
        <p:spPr>
          <a:xfrm>
            <a:off x="39648" y="2689156"/>
            <a:ext cx="2743200" cy="1411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Таблица с переводом астрономических единиц измерения</a:t>
            </a: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C96B48BD-15B6-41DE-AE9B-7280476D18F1}"/>
              </a:ext>
            </a:extLst>
          </p:cNvPr>
          <p:cNvSpPr txBox="1">
            <a:spLocks/>
          </p:cNvSpPr>
          <p:nvPr/>
        </p:nvSpPr>
        <p:spPr>
          <a:xfrm>
            <a:off x="9431866" y="2781744"/>
            <a:ext cx="2589111" cy="1226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Прокручиваемый справочник по астрономии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BE5E30FF-B935-4FE1-B50F-8002438BE32D}"/>
              </a:ext>
            </a:extLst>
          </p:cNvPr>
          <p:cNvSpPr txBox="1">
            <a:spLocks/>
          </p:cNvSpPr>
          <p:nvPr/>
        </p:nvSpPr>
        <p:spPr>
          <a:xfrm>
            <a:off x="343289" y="5638800"/>
            <a:ext cx="2743200" cy="900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С</a:t>
            </a:r>
            <a:r>
              <a:rPr lang="ru-RU" sz="2400" dirty="0"/>
              <a:t>правочник в формате </a:t>
            </a:r>
            <a:r>
              <a:rPr lang="en-US" sz="2400" dirty="0"/>
              <a:t>PDF</a:t>
            </a:r>
            <a:endParaRPr lang="ru-RU" sz="2400" dirty="0"/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A36ECF45-2A3F-477B-8F8B-21A50DAE9C41}"/>
              </a:ext>
            </a:extLst>
          </p:cNvPr>
          <p:cNvSpPr txBox="1">
            <a:spLocks/>
          </p:cNvSpPr>
          <p:nvPr/>
        </p:nvSpPr>
        <p:spPr>
          <a:xfrm>
            <a:off x="9465897" y="5475918"/>
            <a:ext cx="2101691" cy="10629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Выход в главное меню</a:t>
            </a:r>
            <a:endParaRPr lang="ru-RU" sz="2400" dirty="0"/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0623E5BB-A4D5-4DC9-A404-ED819E448E1E}"/>
              </a:ext>
            </a:extLst>
          </p:cNvPr>
          <p:cNvSpPr txBox="1">
            <a:spLocks/>
          </p:cNvSpPr>
          <p:nvPr/>
        </p:nvSpPr>
        <p:spPr>
          <a:xfrm>
            <a:off x="343289" y="1176103"/>
            <a:ext cx="1502444" cy="455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Название</a:t>
            </a:r>
            <a:endParaRPr lang="ru-RU" sz="2400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3E3669A2-673D-48EC-880F-2BC62C6B48DF}"/>
              </a:ext>
            </a:extLst>
          </p:cNvPr>
          <p:cNvCxnSpPr>
            <a:cxnSpLocks/>
          </p:cNvCxnSpPr>
          <p:nvPr/>
        </p:nvCxnSpPr>
        <p:spPr>
          <a:xfrm>
            <a:off x="1845733" y="1400542"/>
            <a:ext cx="15070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8AEFFB9C-46C0-4AAF-A528-B66C35E92C4B}"/>
              </a:ext>
            </a:extLst>
          </p:cNvPr>
          <p:cNvCxnSpPr>
            <a:cxnSpLocks/>
          </p:cNvCxnSpPr>
          <p:nvPr/>
        </p:nvCxnSpPr>
        <p:spPr>
          <a:xfrm>
            <a:off x="2782848" y="3649180"/>
            <a:ext cx="5022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22C5B46-1251-4470-9F17-5D0AED52E9E1}"/>
              </a:ext>
            </a:extLst>
          </p:cNvPr>
          <p:cNvCxnSpPr>
            <a:cxnSpLocks/>
          </p:cNvCxnSpPr>
          <p:nvPr/>
        </p:nvCxnSpPr>
        <p:spPr>
          <a:xfrm>
            <a:off x="2245884" y="6142069"/>
            <a:ext cx="11471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BA02E26D-2C82-4AA4-94A2-AB745D3ABE92}"/>
              </a:ext>
            </a:extLst>
          </p:cNvPr>
          <p:cNvCxnSpPr>
            <a:cxnSpLocks/>
          </p:cNvCxnSpPr>
          <p:nvPr/>
        </p:nvCxnSpPr>
        <p:spPr>
          <a:xfrm flipH="1">
            <a:off x="8881697" y="3386837"/>
            <a:ext cx="584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42BA270A-CDD1-4A66-973E-5461681227B1}"/>
              </a:ext>
            </a:extLst>
          </p:cNvPr>
          <p:cNvCxnSpPr>
            <a:cxnSpLocks/>
          </p:cNvCxnSpPr>
          <p:nvPr/>
        </p:nvCxnSpPr>
        <p:spPr>
          <a:xfrm flipH="1">
            <a:off x="8610600" y="6088094"/>
            <a:ext cx="82126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412363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9257907" cy="690677"/>
          </a:xfrm>
        </p:spPr>
        <p:txBody>
          <a:bodyPr>
            <a:normAutofit/>
          </a:bodyPr>
          <a:lstStyle/>
          <a:p>
            <a:r>
              <a:rPr lang="ru-RU" sz="4400" b="1" dirty="0"/>
              <a:t>Цель и задачи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17.05.2024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6DC9B-C966-4DC4-AAB1-1374E6139C64}"/>
              </a:ext>
            </a:extLst>
          </p:cNvPr>
          <p:cNvSpPr txBox="1"/>
          <p:nvPr/>
        </p:nvSpPr>
        <p:spPr>
          <a:xfrm>
            <a:off x="838199" y="912536"/>
            <a:ext cx="925790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/>
              <a:t>Цель: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Разработать приложение «Астрономический справочник </a:t>
            </a:r>
            <a:r>
              <a:rPr lang="en-US" sz="2400" dirty="0" err="1"/>
              <a:t>AstroAxis</a:t>
            </a:r>
            <a:r>
              <a:rPr lang="ru-RU" sz="2400" dirty="0"/>
              <a:t>». Оно предназначено для изучения и повторения теоретического материала по астрономии для учащихся старших классов.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b="1" dirty="0"/>
              <a:t>Задачи:</a:t>
            </a:r>
          </a:p>
          <a:p>
            <a:pPr algn="just"/>
            <a:endParaRPr lang="ru-RU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Разработать макет и дизайн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Составить </a:t>
            </a:r>
            <a:r>
              <a:rPr lang="en-US" sz="2400" dirty="0"/>
              <a:t>UML-</a:t>
            </a:r>
            <a:r>
              <a:rPr lang="ru-RU" sz="2400" dirty="0"/>
              <a:t>диаграммы классов и активностей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Реализовать приложение согласно макету и диаграмме классов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Создать репозиторий на </a:t>
            </a:r>
            <a:r>
              <a:rPr lang="en-US" sz="2400" dirty="0"/>
              <a:t>GitHub </a:t>
            </a:r>
            <a:r>
              <a:rPr lang="ru-RU" sz="2400" dirty="0"/>
              <a:t>с подробным описанием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Разместить приложение в одном из магазинов приложений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Распространить приложение среди учеников старших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61D319-47B4-414B-BA90-0459A127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387" y="3567035"/>
            <a:ext cx="6213609" cy="283012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EE4B73-3547-45FF-A5B2-566788E7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291" y="708443"/>
            <a:ext cx="6209706" cy="2830124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8677275" cy="690677"/>
          </a:xfrm>
        </p:spPr>
        <p:txBody>
          <a:bodyPr>
            <a:noAutofit/>
          </a:bodyPr>
          <a:lstStyle/>
          <a:p>
            <a:r>
              <a:rPr lang="ru-RU" sz="4000" dirty="0"/>
              <a:t>Теоретический справочник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17.05.2024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20</a:t>
            </a:fld>
            <a:endParaRPr lang="ru-RU"/>
          </a:p>
        </p:txBody>
      </p:sp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EC672A43-702F-4717-8FB0-6CB773D1C5B0}"/>
              </a:ext>
            </a:extLst>
          </p:cNvPr>
          <p:cNvSpPr txBox="1">
            <a:spLocks/>
          </p:cNvSpPr>
          <p:nvPr/>
        </p:nvSpPr>
        <p:spPr>
          <a:xfrm>
            <a:off x="487222" y="1088035"/>
            <a:ext cx="1502444" cy="455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Название</a:t>
            </a:r>
            <a:endParaRPr lang="ru-RU" sz="2400" dirty="0"/>
          </a:p>
        </p:txBody>
      </p:sp>
      <p:sp>
        <p:nvSpPr>
          <p:cNvPr id="14" name="Заголовок 4">
            <a:extLst>
              <a:ext uri="{FF2B5EF4-FFF2-40B4-BE49-F238E27FC236}">
                <a16:creationId xmlns:a16="http://schemas.microsoft.com/office/drawing/2014/main" id="{FB561CDA-5517-40AB-BA2A-9E5E0F8C7BF1}"/>
              </a:ext>
            </a:extLst>
          </p:cNvPr>
          <p:cNvSpPr txBox="1">
            <a:spLocks/>
          </p:cNvSpPr>
          <p:nvPr/>
        </p:nvSpPr>
        <p:spPr>
          <a:xfrm>
            <a:off x="56307" y="1971454"/>
            <a:ext cx="2743200" cy="1411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Таблица с переводом астрономических единиц измерения</a:t>
            </a: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0B5BDA47-0A40-497A-B087-1941797D316D}"/>
              </a:ext>
            </a:extLst>
          </p:cNvPr>
          <p:cNvSpPr txBox="1">
            <a:spLocks/>
          </p:cNvSpPr>
          <p:nvPr/>
        </p:nvSpPr>
        <p:spPr>
          <a:xfrm>
            <a:off x="9631450" y="1920510"/>
            <a:ext cx="2101919" cy="900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С</a:t>
            </a:r>
            <a:r>
              <a:rPr lang="ru-RU" sz="2400" dirty="0"/>
              <a:t>правочник в формате </a:t>
            </a:r>
            <a:r>
              <a:rPr lang="en-US" sz="2400" dirty="0"/>
              <a:t>PDF</a:t>
            </a:r>
            <a:endParaRPr lang="ru-RU" sz="2400" dirty="0"/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C884777C-0C8F-42AB-834A-8410D7ECAFC9}"/>
              </a:ext>
            </a:extLst>
          </p:cNvPr>
          <p:cNvSpPr txBox="1">
            <a:spLocks/>
          </p:cNvSpPr>
          <p:nvPr/>
        </p:nvSpPr>
        <p:spPr>
          <a:xfrm>
            <a:off x="9631450" y="5475918"/>
            <a:ext cx="2101691" cy="10629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Выход в главное меню</a:t>
            </a:r>
            <a:endParaRPr lang="ru-RU" sz="2400" dirty="0"/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2E391887-2941-4995-8439-CDCB4C3E1AFD}"/>
              </a:ext>
            </a:extLst>
          </p:cNvPr>
          <p:cNvSpPr txBox="1">
            <a:spLocks/>
          </p:cNvSpPr>
          <p:nvPr/>
        </p:nvSpPr>
        <p:spPr>
          <a:xfrm>
            <a:off x="56307" y="4708490"/>
            <a:ext cx="2589111" cy="1226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Прокручиваемый справочник по астрономии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2646F189-445B-4680-BABA-23E067611DFB}"/>
              </a:ext>
            </a:extLst>
          </p:cNvPr>
          <p:cNvCxnSpPr>
            <a:cxnSpLocks/>
          </p:cNvCxnSpPr>
          <p:nvPr/>
        </p:nvCxnSpPr>
        <p:spPr>
          <a:xfrm>
            <a:off x="1989666" y="1282009"/>
            <a:ext cx="17356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63F159CE-F389-4300-8DC5-A94A62E4C0C8}"/>
              </a:ext>
            </a:extLst>
          </p:cNvPr>
          <p:cNvCxnSpPr>
            <a:cxnSpLocks/>
          </p:cNvCxnSpPr>
          <p:nvPr/>
        </p:nvCxnSpPr>
        <p:spPr>
          <a:xfrm>
            <a:off x="2574725" y="2677322"/>
            <a:ext cx="5334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8AC4E759-F030-4A88-84A4-10A0214AC9B9}"/>
              </a:ext>
            </a:extLst>
          </p:cNvPr>
          <p:cNvCxnSpPr>
            <a:cxnSpLocks/>
          </p:cNvCxnSpPr>
          <p:nvPr/>
        </p:nvCxnSpPr>
        <p:spPr>
          <a:xfrm flipH="1">
            <a:off x="8729134" y="5971878"/>
            <a:ext cx="90231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3235C41-4A88-4D42-A3A6-8B1FCB0CF0D4}"/>
              </a:ext>
            </a:extLst>
          </p:cNvPr>
          <p:cNvCxnSpPr>
            <a:cxnSpLocks/>
          </p:cNvCxnSpPr>
          <p:nvPr/>
        </p:nvCxnSpPr>
        <p:spPr>
          <a:xfrm flipH="1" flipV="1">
            <a:off x="8729134" y="2370565"/>
            <a:ext cx="902316" cy="13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9BACC602-BF19-4D89-B314-501BE943F1D8}"/>
              </a:ext>
            </a:extLst>
          </p:cNvPr>
          <p:cNvCxnSpPr>
            <a:cxnSpLocks/>
          </p:cNvCxnSpPr>
          <p:nvPr/>
        </p:nvCxnSpPr>
        <p:spPr>
          <a:xfrm>
            <a:off x="2366876" y="5312141"/>
            <a:ext cx="74124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67330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Theory Activity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17.05.2024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6010275" y="1492366"/>
            <a:ext cx="52006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Создается объект </a:t>
            </a:r>
            <a:r>
              <a:rPr lang="en-US" sz="2200" b="1" dirty="0" err="1"/>
              <a:t>gestureDetector</a:t>
            </a:r>
            <a:r>
              <a:rPr lang="en-US" sz="2200" dirty="0"/>
              <a:t> </a:t>
            </a:r>
            <a:r>
              <a:rPr lang="ru-RU" sz="2200" dirty="0"/>
              <a:t>с использованием текущего контекста и слушателя жестов </a:t>
            </a:r>
            <a:r>
              <a:rPr lang="en-US" sz="2200" b="1" dirty="0" err="1"/>
              <a:t>SwipeGestureListener</a:t>
            </a: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onTouchEvent</a:t>
            </a:r>
            <a:r>
              <a:rPr lang="en-US" sz="2200" b="1" dirty="0"/>
              <a:t>(event: </a:t>
            </a:r>
            <a:r>
              <a:rPr lang="en-US" sz="2200" b="1" dirty="0" err="1"/>
              <a:t>MotionEvent</a:t>
            </a:r>
            <a:r>
              <a:rPr lang="en-US" sz="2200" b="1" dirty="0"/>
              <a:t>): </a:t>
            </a:r>
            <a:r>
              <a:rPr lang="en-US" sz="2200" b="1" dirty="0" err="1"/>
              <a:t>boolean</a:t>
            </a:r>
            <a:r>
              <a:rPr lang="ru-RU" sz="2200" b="1" dirty="0"/>
              <a:t> </a:t>
            </a:r>
            <a:r>
              <a:rPr lang="ru-RU" sz="2200" dirty="0"/>
              <a:t>переопределяет стандартное поведение жестов пользователя и передает объекту </a:t>
            </a:r>
            <a:r>
              <a:rPr lang="en-US" sz="2200" b="1" dirty="0" err="1"/>
              <a:t>gestureDetector</a:t>
            </a:r>
            <a:r>
              <a:rPr lang="en-US" sz="2200" dirty="0"/>
              <a:t>’</a:t>
            </a:r>
            <a:r>
              <a:rPr lang="ru-RU" sz="2200" dirty="0"/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67F7C6-6A0C-4326-8A6D-86F837CBE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98" y="1290431"/>
            <a:ext cx="5655327" cy="474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32158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91475" cy="690677"/>
          </a:xfrm>
        </p:spPr>
        <p:txBody>
          <a:bodyPr>
            <a:noAutofit/>
          </a:bodyPr>
          <a:lstStyle/>
          <a:p>
            <a:r>
              <a:rPr lang="en-US" sz="4400" dirty="0"/>
              <a:t>GitHub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17.05.2024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22</a:t>
            </a:fld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1A29525-8690-4E4F-B973-418F02E1E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23" y="2132157"/>
            <a:ext cx="5837794" cy="430319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9B4458E-4733-4D47-95B6-2EAC0C4E6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623" y="773703"/>
            <a:ext cx="3848637" cy="13051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DC0A4D-D472-48A8-85E7-3D13EB5AE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22" y="773703"/>
            <a:ext cx="5869477" cy="56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01754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91475" cy="690677"/>
          </a:xfrm>
        </p:spPr>
        <p:txBody>
          <a:bodyPr>
            <a:noAutofit/>
          </a:bodyPr>
          <a:lstStyle/>
          <a:p>
            <a:r>
              <a:rPr lang="en-US" sz="4400" dirty="0" err="1"/>
              <a:t>RuStore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17.05.2024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38BB2F-472D-4569-9018-2FCF815B6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917933"/>
            <a:ext cx="2868813" cy="550121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12814-E7C3-4A17-A066-EE9B83C7C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17041"/>
            <a:ext cx="7612857" cy="550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03591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91475" cy="690677"/>
          </a:xfrm>
        </p:spPr>
        <p:txBody>
          <a:bodyPr>
            <a:noAutofit/>
          </a:bodyPr>
          <a:lstStyle/>
          <a:p>
            <a:r>
              <a:rPr lang="en-US" sz="4400" dirty="0" err="1"/>
              <a:t>RuStore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17.05.2024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24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59E65A3-6CF6-453C-AF4D-AE2FC84E6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11978"/>
            <a:ext cx="5857846" cy="495973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64708F-A4B0-4C9F-A4B8-6C803897D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004" y="1211978"/>
            <a:ext cx="6135321" cy="495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82708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9257907" cy="690677"/>
          </a:xfrm>
        </p:spPr>
        <p:txBody>
          <a:bodyPr>
            <a:normAutofit/>
          </a:bodyPr>
          <a:lstStyle/>
          <a:p>
            <a:r>
              <a:rPr lang="ru-RU" sz="4400" b="1" dirty="0"/>
              <a:t>Заключение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17.05.2024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25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6DC9B-C966-4DC4-AAB1-1374E6139C64}"/>
              </a:ext>
            </a:extLst>
          </p:cNvPr>
          <p:cNvSpPr txBox="1"/>
          <p:nvPr/>
        </p:nvSpPr>
        <p:spPr>
          <a:xfrm>
            <a:off x="838200" y="982176"/>
            <a:ext cx="91778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Реализованные задачи</a:t>
            </a:r>
            <a:r>
              <a:rPr lang="en-US" sz="2400" b="1" dirty="0"/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Разработать макет и дизайн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Составить </a:t>
            </a:r>
            <a:r>
              <a:rPr lang="en-US" sz="2400" dirty="0"/>
              <a:t>UML</a:t>
            </a:r>
            <a:r>
              <a:rPr lang="ru-RU" sz="2400" dirty="0"/>
              <a:t>-диаграммы классов и активностей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Реализовать основной функционал мобильного приложения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Реализовать отображение </a:t>
            </a:r>
            <a:r>
              <a:rPr lang="en-US" sz="2400" dirty="0"/>
              <a:t>3D </a:t>
            </a:r>
            <a:r>
              <a:rPr lang="ru-RU" sz="2400" dirty="0"/>
              <a:t>моделей с помощью фреймворка </a:t>
            </a:r>
            <a:r>
              <a:rPr lang="en-US" sz="2400" dirty="0" err="1"/>
              <a:t>LibGDX</a:t>
            </a:r>
            <a:endParaRPr lang="ru-RU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Создать репозиторий на </a:t>
            </a:r>
            <a:r>
              <a:rPr lang="en-US" sz="2400" dirty="0"/>
              <a:t>GitHub </a:t>
            </a:r>
            <a:r>
              <a:rPr lang="ru-RU" sz="2400" dirty="0"/>
              <a:t>с подробным описанием проекта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Разместить приложение в одном из магазинов приложений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400" dirty="0"/>
          </a:p>
          <a:p>
            <a:pPr algn="just"/>
            <a:r>
              <a:rPr lang="ru-RU" sz="2400" b="1" dirty="0"/>
              <a:t>Задачи на будущее</a:t>
            </a:r>
            <a:r>
              <a:rPr lang="en-US" sz="2400" b="1" dirty="0"/>
              <a:t>:</a:t>
            </a:r>
            <a:endParaRPr lang="ru-RU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Реализовать тестирование по пройденному материалу по курсу астрономии старших классов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Распространить приложение среди учеников старших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402891978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50067"/>
            <a:ext cx="9144000" cy="1840288"/>
          </a:xfrm>
        </p:spPr>
        <p:txBody>
          <a:bodyPr>
            <a:noAutofit/>
          </a:bodyPr>
          <a:lstStyle/>
          <a:p>
            <a:r>
              <a:rPr lang="ru-RU" b="1" dirty="0"/>
              <a:t>А</a:t>
            </a:r>
            <a:r>
              <a:rPr lang="ru-RU" dirty="0"/>
              <a:t>строномический справочник </a:t>
            </a:r>
            <a:r>
              <a:rPr lang="en-US" dirty="0" err="1"/>
              <a:t>AstroAxis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Лебедев Сергей Вячеславович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17.05.2024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168997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UML </a:t>
            </a:r>
            <a:r>
              <a:rPr lang="ru-RU" sz="4400" dirty="0"/>
              <a:t>диаграмма классов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17.05.2024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830267-5512-401E-ABD7-E5D2181A5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0" y="680696"/>
            <a:ext cx="12044179" cy="604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1848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UML </a:t>
            </a:r>
            <a:r>
              <a:rPr lang="ru-RU" sz="4400" dirty="0"/>
              <a:t>диаграмма активностей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17.05.2024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1A186B-6EB6-48DB-BC9C-5FE108897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0" y="752018"/>
            <a:ext cx="11927680" cy="56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26138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117"/>
            <a:ext cx="8696325" cy="690677"/>
          </a:xfrm>
        </p:spPr>
        <p:txBody>
          <a:bodyPr>
            <a:noAutofit/>
          </a:bodyPr>
          <a:lstStyle/>
          <a:p>
            <a:r>
              <a:rPr lang="ru-RU" sz="4400" b="1" dirty="0"/>
              <a:t>Г</a:t>
            </a:r>
            <a:r>
              <a:rPr lang="ru-RU" sz="4400" dirty="0"/>
              <a:t>лавное меню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17.05.2024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553C586-B3AE-4C61-965A-7D550749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77" y="994770"/>
            <a:ext cx="3171142" cy="5361580"/>
          </a:xfrm>
          <a:prstGeom prst="rect">
            <a:avLst/>
          </a:prstGeom>
        </p:spPr>
      </p:pic>
      <p:sp>
        <p:nvSpPr>
          <p:cNvPr id="29" name="Заголовок 4">
            <a:extLst>
              <a:ext uri="{FF2B5EF4-FFF2-40B4-BE49-F238E27FC236}">
                <a16:creationId xmlns:a16="http://schemas.microsoft.com/office/drawing/2014/main" id="{BE56386A-1F2F-4975-A8E1-75A4F9AA3FC2}"/>
              </a:ext>
            </a:extLst>
          </p:cNvPr>
          <p:cNvSpPr txBox="1">
            <a:spLocks/>
          </p:cNvSpPr>
          <p:nvPr/>
        </p:nvSpPr>
        <p:spPr>
          <a:xfrm>
            <a:off x="411117" y="2177353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приложения</a:t>
            </a: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D1705F10-70A4-4D45-AD9A-938001A6E02D}"/>
              </a:ext>
            </a:extLst>
          </p:cNvPr>
          <p:cNvCxnSpPr>
            <a:cxnSpLocks/>
          </p:cNvCxnSpPr>
          <p:nvPr/>
        </p:nvCxnSpPr>
        <p:spPr>
          <a:xfrm>
            <a:off x="2228850" y="2585094"/>
            <a:ext cx="11715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Заголовок 4">
            <a:extLst>
              <a:ext uri="{FF2B5EF4-FFF2-40B4-BE49-F238E27FC236}">
                <a16:creationId xmlns:a16="http://schemas.microsoft.com/office/drawing/2014/main" id="{BDEDF48E-1326-43A7-9AEE-6227C69D1A07}"/>
              </a:ext>
            </a:extLst>
          </p:cNvPr>
          <p:cNvSpPr txBox="1">
            <a:spLocks/>
          </p:cNvSpPr>
          <p:nvPr/>
        </p:nvSpPr>
        <p:spPr>
          <a:xfrm>
            <a:off x="411117" y="2953642"/>
            <a:ext cx="1459647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Планеты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F59792A-A831-45BE-AE98-EA0ABB1E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491" y="994770"/>
            <a:ext cx="3382305" cy="5361580"/>
          </a:xfrm>
          <a:prstGeom prst="rect">
            <a:avLst/>
          </a:prstGeom>
        </p:spPr>
      </p:pic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94F873C6-3F21-48C6-87FA-E8CD247FF7F1}"/>
              </a:ext>
            </a:extLst>
          </p:cNvPr>
          <p:cNvCxnSpPr>
            <a:cxnSpLocks/>
          </p:cNvCxnSpPr>
          <p:nvPr/>
        </p:nvCxnSpPr>
        <p:spPr>
          <a:xfrm>
            <a:off x="1746939" y="3392757"/>
            <a:ext cx="15868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Заголовок 4">
            <a:extLst>
              <a:ext uri="{FF2B5EF4-FFF2-40B4-BE49-F238E27FC236}">
                <a16:creationId xmlns:a16="http://schemas.microsoft.com/office/drawing/2014/main" id="{4587CAE0-CDC6-45FC-8402-5F43F95BC0A8}"/>
              </a:ext>
            </a:extLst>
          </p:cNvPr>
          <p:cNvSpPr txBox="1">
            <a:spLocks/>
          </p:cNvSpPr>
          <p:nvPr/>
        </p:nvSpPr>
        <p:spPr>
          <a:xfrm>
            <a:off x="429348" y="3775040"/>
            <a:ext cx="118424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Теория</a:t>
            </a: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3F22E864-B78F-4095-AB54-572A9BC9DFFB}"/>
              </a:ext>
            </a:extLst>
          </p:cNvPr>
          <p:cNvCxnSpPr>
            <a:cxnSpLocks/>
          </p:cNvCxnSpPr>
          <p:nvPr/>
        </p:nvCxnSpPr>
        <p:spPr>
          <a:xfrm>
            <a:off x="1613589" y="4109087"/>
            <a:ext cx="172016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Заголовок 4">
            <a:extLst>
              <a:ext uri="{FF2B5EF4-FFF2-40B4-BE49-F238E27FC236}">
                <a16:creationId xmlns:a16="http://schemas.microsoft.com/office/drawing/2014/main" id="{75564E35-6BC2-4D7E-A337-4E618CA8544B}"/>
              </a:ext>
            </a:extLst>
          </p:cNvPr>
          <p:cNvSpPr txBox="1">
            <a:spLocks/>
          </p:cNvSpPr>
          <p:nvPr/>
        </p:nvSpPr>
        <p:spPr>
          <a:xfrm>
            <a:off x="429348" y="4576362"/>
            <a:ext cx="131759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</a:t>
            </a:r>
            <a:r>
              <a:rPr lang="ru-RU" sz="2400" b="1" dirty="0"/>
              <a:t>С</a:t>
            </a:r>
            <a:r>
              <a:rPr lang="ru-RU" sz="2400" dirty="0"/>
              <a:t>правка</a:t>
            </a:r>
          </a:p>
        </p:txBody>
      </p: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F66D47AE-17EB-4A33-8CA7-4673D234C4F1}"/>
              </a:ext>
            </a:extLst>
          </p:cNvPr>
          <p:cNvCxnSpPr>
            <a:cxnSpLocks/>
          </p:cNvCxnSpPr>
          <p:nvPr/>
        </p:nvCxnSpPr>
        <p:spPr>
          <a:xfrm>
            <a:off x="1613589" y="4871770"/>
            <a:ext cx="172016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Заголовок 4">
            <a:extLst>
              <a:ext uri="{FF2B5EF4-FFF2-40B4-BE49-F238E27FC236}">
                <a16:creationId xmlns:a16="http://schemas.microsoft.com/office/drawing/2014/main" id="{2D62D8CF-C67F-4674-B5B0-73D28BE59ADD}"/>
              </a:ext>
            </a:extLst>
          </p:cNvPr>
          <p:cNvSpPr txBox="1">
            <a:spLocks/>
          </p:cNvSpPr>
          <p:nvPr/>
        </p:nvSpPr>
        <p:spPr>
          <a:xfrm>
            <a:off x="10257747" y="3305359"/>
            <a:ext cx="1934253" cy="11105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Окно </a:t>
            </a:r>
          </a:p>
          <a:p>
            <a:r>
              <a:rPr lang="ru-RU" sz="2400" dirty="0"/>
              <a:t>выхода из приложения</a:t>
            </a:r>
          </a:p>
        </p:txBody>
      </p: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50F0677C-E495-4ADC-8156-FD5A770C7748}"/>
              </a:ext>
            </a:extLst>
          </p:cNvPr>
          <p:cNvCxnSpPr>
            <a:cxnSpLocks/>
          </p:cNvCxnSpPr>
          <p:nvPr/>
        </p:nvCxnSpPr>
        <p:spPr>
          <a:xfrm flipH="1">
            <a:off x="9258822" y="3818529"/>
            <a:ext cx="998925" cy="57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9067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117"/>
            <a:ext cx="8696325" cy="690677"/>
          </a:xfrm>
        </p:spPr>
        <p:txBody>
          <a:bodyPr>
            <a:noAutofit/>
          </a:bodyPr>
          <a:lstStyle/>
          <a:p>
            <a:r>
              <a:rPr lang="ru-RU" sz="4400" b="1" dirty="0"/>
              <a:t>Г</a:t>
            </a:r>
            <a:r>
              <a:rPr lang="ru-RU" sz="4400" dirty="0"/>
              <a:t>лавное меню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17.05.2024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B78DF1A-1E1F-4413-B67D-223F6A48F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772" y="839812"/>
            <a:ext cx="5058383" cy="281942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204ACB-5072-4C52-B6B8-672B73539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773" y="3723504"/>
            <a:ext cx="5058383" cy="2766515"/>
          </a:xfrm>
          <a:prstGeom prst="rect">
            <a:avLst/>
          </a:prstGeom>
        </p:spPr>
      </p:pic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ED645717-F28C-4FA3-ACF4-CD015A84B133}"/>
              </a:ext>
            </a:extLst>
          </p:cNvPr>
          <p:cNvSpPr txBox="1">
            <a:spLocks/>
          </p:cNvSpPr>
          <p:nvPr/>
        </p:nvSpPr>
        <p:spPr>
          <a:xfrm>
            <a:off x="838199" y="942568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приложения</a:t>
            </a: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3950166A-575B-4973-B064-F51831AF9C2D}"/>
              </a:ext>
            </a:extLst>
          </p:cNvPr>
          <p:cNvSpPr txBox="1">
            <a:spLocks/>
          </p:cNvSpPr>
          <p:nvPr/>
        </p:nvSpPr>
        <p:spPr>
          <a:xfrm>
            <a:off x="838199" y="2569503"/>
            <a:ext cx="118424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Теория</a:t>
            </a:r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51185798-4F80-47A8-A7DF-5D44EDCC4866}"/>
              </a:ext>
            </a:extLst>
          </p:cNvPr>
          <p:cNvSpPr txBox="1">
            <a:spLocks/>
          </p:cNvSpPr>
          <p:nvPr/>
        </p:nvSpPr>
        <p:spPr>
          <a:xfrm>
            <a:off x="838199" y="1743526"/>
            <a:ext cx="1459647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Планеты</a:t>
            </a: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54880E70-2260-4D90-AFAD-BDF8007E6A55}"/>
              </a:ext>
            </a:extLst>
          </p:cNvPr>
          <p:cNvSpPr txBox="1">
            <a:spLocks/>
          </p:cNvSpPr>
          <p:nvPr/>
        </p:nvSpPr>
        <p:spPr>
          <a:xfrm>
            <a:off x="9004691" y="1743526"/>
            <a:ext cx="131759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</a:t>
            </a:r>
            <a:r>
              <a:rPr lang="ru-RU" sz="2400" b="1" dirty="0"/>
              <a:t>С</a:t>
            </a:r>
            <a:r>
              <a:rPr lang="ru-RU" sz="2400" dirty="0"/>
              <a:t>правка</a:t>
            </a:r>
          </a:p>
        </p:txBody>
      </p:sp>
      <p:sp>
        <p:nvSpPr>
          <p:cNvPr id="25" name="Заголовок 4">
            <a:extLst>
              <a:ext uri="{FF2B5EF4-FFF2-40B4-BE49-F238E27FC236}">
                <a16:creationId xmlns:a16="http://schemas.microsoft.com/office/drawing/2014/main" id="{5CF38D32-66CE-41A7-91EF-1AA7ADDA2581}"/>
              </a:ext>
            </a:extLst>
          </p:cNvPr>
          <p:cNvSpPr txBox="1">
            <a:spLocks/>
          </p:cNvSpPr>
          <p:nvPr/>
        </p:nvSpPr>
        <p:spPr>
          <a:xfrm>
            <a:off x="9004690" y="2599185"/>
            <a:ext cx="1950128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Выход из </a:t>
            </a:r>
            <a:r>
              <a:rPr lang="ru-RU" sz="2400" b="1" dirty="0"/>
              <a:t>приложения</a:t>
            </a:r>
            <a:endParaRPr lang="ru-RU" sz="2400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3B798DC6-7AAF-41E7-BC97-9A3D298423AE}"/>
              </a:ext>
            </a:extLst>
          </p:cNvPr>
          <p:cNvCxnSpPr>
            <a:cxnSpLocks/>
          </p:cNvCxnSpPr>
          <p:nvPr/>
        </p:nvCxnSpPr>
        <p:spPr>
          <a:xfrm>
            <a:off x="2787994" y="1382982"/>
            <a:ext cx="17363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AF6F0BCE-AA59-4EFA-B8FF-EBE287ECCE1F}"/>
              </a:ext>
            </a:extLst>
          </p:cNvPr>
          <p:cNvCxnSpPr>
            <a:cxnSpLocks/>
          </p:cNvCxnSpPr>
          <p:nvPr/>
        </p:nvCxnSpPr>
        <p:spPr>
          <a:xfrm>
            <a:off x="2022440" y="2935557"/>
            <a:ext cx="224476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56366059-9F81-48DF-B05B-2EBBA9386B34}"/>
              </a:ext>
            </a:extLst>
          </p:cNvPr>
          <p:cNvCxnSpPr>
            <a:cxnSpLocks/>
          </p:cNvCxnSpPr>
          <p:nvPr/>
        </p:nvCxnSpPr>
        <p:spPr>
          <a:xfrm>
            <a:off x="2297846" y="2154507"/>
            <a:ext cx="196935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51F8679-2001-4D06-ABE5-D13D53489042}"/>
              </a:ext>
            </a:extLst>
          </p:cNvPr>
          <p:cNvCxnSpPr>
            <a:cxnSpLocks/>
          </p:cNvCxnSpPr>
          <p:nvPr/>
        </p:nvCxnSpPr>
        <p:spPr>
          <a:xfrm flipH="1">
            <a:off x="7372350" y="2154507"/>
            <a:ext cx="16323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5B3F5F6B-1287-4F44-91C0-3F95E41267AC}"/>
              </a:ext>
            </a:extLst>
          </p:cNvPr>
          <p:cNvCxnSpPr>
            <a:cxnSpLocks/>
          </p:cNvCxnSpPr>
          <p:nvPr/>
        </p:nvCxnSpPr>
        <p:spPr>
          <a:xfrm flipH="1">
            <a:off x="7267575" y="2935557"/>
            <a:ext cx="171804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Заголовок 4">
            <a:extLst>
              <a:ext uri="{FF2B5EF4-FFF2-40B4-BE49-F238E27FC236}">
                <a16:creationId xmlns:a16="http://schemas.microsoft.com/office/drawing/2014/main" id="{6FE6BC7E-4A14-49D2-85BE-14987F0C5684}"/>
              </a:ext>
            </a:extLst>
          </p:cNvPr>
          <p:cNvSpPr txBox="1">
            <a:spLocks/>
          </p:cNvSpPr>
          <p:nvPr/>
        </p:nvSpPr>
        <p:spPr>
          <a:xfrm>
            <a:off x="8985620" y="4674832"/>
            <a:ext cx="1934253" cy="11105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Окно </a:t>
            </a:r>
          </a:p>
          <a:p>
            <a:r>
              <a:rPr lang="ru-RU" sz="2400" dirty="0"/>
              <a:t>выхода из приложения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F5F9BD2A-4482-4CB7-BBEF-78E0073E57FC}"/>
              </a:ext>
            </a:extLst>
          </p:cNvPr>
          <p:cNvCxnSpPr>
            <a:cxnSpLocks/>
          </p:cNvCxnSpPr>
          <p:nvPr/>
        </p:nvCxnSpPr>
        <p:spPr>
          <a:xfrm flipH="1">
            <a:off x="7553325" y="5181724"/>
            <a:ext cx="1432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163659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Main Menu Activity</a:t>
            </a:r>
            <a:endParaRPr lang="ru-RU" sz="4400" dirty="0"/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17.05.2024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21386A-0108-4C4F-98B4-82BD775CB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9" y="948902"/>
            <a:ext cx="4632954" cy="52783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5705474" y="948901"/>
            <a:ext cx="564832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exitApplication</a:t>
            </a:r>
            <a:r>
              <a:rPr lang="en-US" sz="2200" b="1" dirty="0"/>
              <a:t>(): void </a:t>
            </a:r>
            <a:r>
              <a:rPr lang="ru-RU" sz="2200" dirty="0"/>
              <a:t> предназначен для отображения диалогового окна с подтверждением выхода из 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onBackPressed</a:t>
            </a:r>
            <a:r>
              <a:rPr lang="en-US" sz="2200" b="1" dirty="0"/>
              <a:t>(): void</a:t>
            </a:r>
            <a:r>
              <a:rPr lang="ru-RU" sz="2200" b="1" dirty="0"/>
              <a:t> </a:t>
            </a:r>
            <a:r>
              <a:rPr lang="ru-RU" sz="2200" dirty="0"/>
              <a:t>переопределяет поведение кнопки </a:t>
            </a:r>
            <a:r>
              <a:rPr lang="en-US" sz="2200" b="1" dirty="0"/>
              <a:t>“</a:t>
            </a:r>
            <a:r>
              <a:rPr lang="ru-RU" sz="2200" b="1" dirty="0"/>
              <a:t>Назад</a:t>
            </a:r>
            <a:r>
              <a:rPr lang="en-US" sz="2200" b="1" dirty="0"/>
              <a:t>”</a:t>
            </a:r>
            <a:r>
              <a:rPr lang="ru-RU" sz="2200" b="1" dirty="0"/>
              <a:t> </a:t>
            </a:r>
            <a:r>
              <a:rPr lang="ru-RU" sz="2200" dirty="0"/>
              <a:t>на устройстве пользователя и вызывает метод </a:t>
            </a:r>
            <a:r>
              <a:rPr lang="en-US" sz="2200" b="1" dirty="0" err="1"/>
              <a:t>exitApplication</a:t>
            </a:r>
            <a:r>
              <a:rPr lang="en-US" sz="2200" b="1" dirty="0"/>
              <a:t>(): void</a:t>
            </a: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Создается объект </a:t>
            </a:r>
            <a:r>
              <a:rPr lang="en-US" sz="2200" b="1" dirty="0" err="1"/>
              <a:t>gestureDetector</a:t>
            </a:r>
            <a:r>
              <a:rPr lang="en-US" sz="2200" dirty="0"/>
              <a:t> </a:t>
            </a:r>
            <a:r>
              <a:rPr lang="ru-RU" sz="2200" dirty="0"/>
              <a:t>с использованием текущего контекста и слушателя жестов </a:t>
            </a:r>
            <a:r>
              <a:rPr lang="en-US" sz="2200" b="1" dirty="0" err="1"/>
              <a:t>SwipeGestureListener</a:t>
            </a: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onTouchEvent</a:t>
            </a:r>
            <a:r>
              <a:rPr lang="en-US" sz="2200" b="1" dirty="0"/>
              <a:t>(event: </a:t>
            </a:r>
            <a:r>
              <a:rPr lang="en-US" sz="2200" b="1" dirty="0" err="1"/>
              <a:t>MotionEvent</a:t>
            </a:r>
            <a:r>
              <a:rPr lang="en-US" sz="2200" b="1" dirty="0"/>
              <a:t>): </a:t>
            </a:r>
            <a:r>
              <a:rPr lang="en-US" sz="2200" b="1" dirty="0" err="1"/>
              <a:t>boolean</a:t>
            </a:r>
            <a:r>
              <a:rPr lang="ru-RU" sz="2200" b="1" dirty="0"/>
              <a:t> </a:t>
            </a:r>
            <a:r>
              <a:rPr lang="ru-RU" sz="2200" dirty="0"/>
              <a:t>переопределяет стандартное поведение жестов пользователя и передает объекту «</a:t>
            </a:r>
            <a:r>
              <a:rPr lang="en-US" sz="2200" b="1" dirty="0" err="1"/>
              <a:t>gestureDetector</a:t>
            </a:r>
            <a:r>
              <a:rPr lang="ru-RU" sz="2200" b="1" dirty="0"/>
              <a:t>»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102793596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1054DE-C1A1-4883-8DFE-0537ED3A7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469" y="1106214"/>
            <a:ext cx="5425295" cy="297113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84DE08-E1D1-499B-A3FA-4E68556DD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838" y="1106214"/>
            <a:ext cx="3017274" cy="5313756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5724525" cy="690677"/>
          </a:xfrm>
        </p:spPr>
        <p:txBody>
          <a:bodyPr>
            <a:noAutofit/>
          </a:bodyPr>
          <a:lstStyle/>
          <a:p>
            <a:r>
              <a:rPr lang="ru-RU" sz="4400" b="1" dirty="0"/>
              <a:t>С</a:t>
            </a:r>
            <a:r>
              <a:rPr lang="ru-RU" sz="4400" dirty="0"/>
              <a:t>правка</a:t>
            </a:r>
            <a:endParaRPr lang="ru-RU" sz="40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17.05.2024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98FCD55A-1549-47C2-908B-40587E3500F2}"/>
              </a:ext>
            </a:extLst>
          </p:cNvPr>
          <p:cNvSpPr txBox="1">
            <a:spLocks/>
          </p:cNvSpPr>
          <p:nvPr/>
        </p:nvSpPr>
        <p:spPr>
          <a:xfrm>
            <a:off x="265727" y="3030975"/>
            <a:ext cx="1581617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Описание</a:t>
            </a: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2A0A5DDC-7F3E-4760-97DB-A4B3D0DD4216}"/>
              </a:ext>
            </a:extLst>
          </p:cNvPr>
          <p:cNvSpPr txBox="1">
            <a:spLocks/>
          </p:cNvSpPr>
          <p:nvPr/>
        </p:nvSpPr>
        <p:spPr>
          <a:xfrm>
            <a:off x="403991" y="5013762"/>
            <a:ext cx="2044857" cy="1028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Переход на репозиторий </a:t>
            </a:r>
            <a:r>
              <a:rPr lang="en-US" sz="2400" dirty="0"/>
              <a:t>GitHub</a:t>
            </a:r>
            <a:endParaRPr lang="ru-RU" sz="2400" dirty="0"/>
          </a:p>
        </p:txBody>
      </p:sp>
      <p:sp>
        <p:nvSpPr>
          <p:cNvPr id="25" name="Заголовок 4">
            <a:extLst>
              <a:ext uri="{FF2B5EF4-FFF2-40B4-BE49-F238E27FC236}">
                <a16:creationId xmlns:a16="http://schemas.microsoft.com/office/drawing/2014/main" id="{DF3C94C6-2073-4962-BBC6-AC5467FED41F}"/>
              </a:ext>
            </a:extLst>
          </p:cNvPr>
          <p:cNvSpPr txBox="1">
            <a:spLocks/>
          </p:cNvSpPr>
          <p:nvPr/>
        </p:nvSpPr>
        <p:spPr>
          <a:xfrm>
            <a:off x="5693944" y="4972791"/>
            <a:ext cx="1358789" cy="1028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Выход в главное меню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9AB5226B-EDB1-4437-90DF-D19E31794D94}"/>
              </a:ext>
            </a:extLst>
          </p:cNvPr>
          <p:cNvCxnSpPr>
            <a:cxnSpLocks/>
          </p:cNvCxnSpPr>
          <p:nvPr/>
        </p:nvCxnSpPr>
        <p:spPr>
          <a:xfrm flipH="1">
            <a:off x="5065469" y="5405561"/>
            <a:ext cx="635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6214030F-0F6E-40A8-989C-E11E00EE116E}"/>
              </a:ext>
            </a:extLst>
          </p:cNvPr>
          <p:cNvCxnSpPr>
            <a:cxnSpLocks/>
          </p:cNvCxnSpPr>
          <p:nvPr/>
        </p:nvCxnSpPr>
        <p:spPr>
          <a:xfrm>
            <a:off x="2349619" y="5405561"/>
            <a:ext cx="703891" cy="122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D6C46B43-9224-4708-B823-E28AAA83D3BF}"/>
              </a:ext>
            </a:extLst>
          </p:cNvPr>
          <p:cNvCxnSpPr>
            <a:cxnSpLocks/>
          </p:cNvCxnSpPr>
          <p:nvPr/>
        </p:nvCxnSpPr>
        <p:spPr>
          <a:xfrm>
            <a:off x="1794209" y="3429000"/>
            <a:ext cx="111082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F55448DF-30A7-4D52-AB7C-C940A1F04B6A}"/>
              </a:ext>
            </a:extLst>
          </p:cNvPr>
          <p:cNvCxnSpPr>
            <a:cxnSpLocks/>
          </p:cNvCxnSpPr>
          <p:nvPr/>
        </p:nvCxnSpPr>
        <p:spPr>
          <a:xfrm flipV="1">
            <a:off x="8170335" y="3828020"/>
            <a:ext cx="0" cy="11447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Заголовок 4">
            <a:extLst>
              <a:ext uri="{FF2B5EF4-FFF2-40B4-BE49-F238E27FC236}">
                <a16:creationId xmlns:a16="http://schemas.microsoft.com/office/drawing/2014/main" id="{C22FD298-55B0-4BC9-9758-CD6A2892613A}"/>
              </a:ext>
            </a:extLst>
          </p:cNvPr>
          <p:cNvSpPr txBox="1">
            <a:spLocks/>
          </p:cNvSpPr>
          <p:nvPr/>
        </p:nvSpPr>
        <p:spPr>
          <a:xfrm>
            <a:off x="7374468" y="4972791"/>
            <a:ext cx="1905000" cy="1028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2400" dirty="0"/>
              <a:t>Отрыть приложение в </a:t>
            </a:r>
            <a:r>
              <a:rPr lang="en-US" sz="2400" dirty="0" err="1"/>
              <a:t>RuStore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5637775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Help Activity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17.05.2024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6010275" y="1510580"/>
            <a:ext cx="44411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Создается объект </a:t>
            </a:r>
            <a:r>
              <a:rPr lang="en-US" sz="2200" b="1" dirty="0" err="1"/>
              <a:t>gestureDetector</a:t>
            </a:r>
            <a:r>
              <a:rPr lang="en-US" sz="2200" dirty="0"/>
              <a:t> </a:t>
            </a:r>
            <a:r>
              <a:rPr lang="ru-RU" sz="2200" dirty="0"/>
              <a:t>с использованием текущего контекста и слушателя жестов </a:t>
            </a:r>
            <a:r>
              <a:rPr lang="en-US" sz="2200" b="1" dirty="0" err="1"/>
              <a:t>SwipeGestureListener</a:t>
            </a: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onTouchEvent</a:t>
            </a:r>
            <a:r>
              <a:rPr lang="en-US" sz="2200" b="1" dirty="0"/>
              <a:t>(event: </a:t>
            </a:r>
            <a:r>
              <a:rPr lang="en-US" sz="2200" b="1" dirty="0" err="1"/>
              <a:t>MotionEvent</a:t>
            </a:r>
            <a:r>
              <a:rPr lang="en-US" sz="2200" b="1" dirty="0"/>
              <a:t>): </a:t>
            </a:r>
            <a:r>
              <a:rPr lang="en-US" sz="2200" b="1" dirty="0" err="1"/>
              <a:t>boolean</a:t>
            </a:r>
            <a:r>
              <a:rPr lang="ru-RU" sz="2200" b="1" dirty="0"/>
              <a:t> </a:t>
            </a:r>
            <a:r>
              <a:rPr lang="ru-RU" sz="2200" dirty="0"/>
              <a:t>переопределяет стандартное поведение жестов пользователя и передает объекту «</a:t>
            </a:r>
            <a:r>
              <a:rPr lang="en-US" sz="2200" b="1" dirty="0" err="1"/>
              <a:t>gestureDetector</a:t>
            </a:r>
            <a:r>
              <a:rPr lang="ru-RU" sz="2200" b="1" dirty="0"/>
              <a:t>»</a:t>
            </a:r>
            <a:r>
              <a:rPr lang="ru-RU" sz="2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47671A-E3E7-4DF3-AF8A-16D9F77C2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46" y="1357023"/>
            <a:ext cx="5430008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5951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904</Words>
  <Application>Microsoft Office PowerPoint</Application>
  <PresentationFormat>Широкоэкранный</PresentationFormat>
  <Paragraphs>186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26</vt:i4>
      </vt:variant>
    </vt:vector>
  </HeadingPairs>
  <TitlesOfParts>
    <vt:vector size="34" baseType="lpstr">
      <vt:lpstr>SamsungOne 800C</vt:lpstr>
      <vt:lpstr>SamsungOne 450C</vt:lpstr>
      <vt:lpstr>Calibri</vt:lpstr>
      <vt:lpstr>Arial</vt:lpstr>
      <vt:lpstr>Samsung IT School</vt:lpstr>
      <vt:lpstr>Samsung IT School White</vt:lpstr>
      <vt:lpstr>Samsung IT School En</vt:lpstr>
      <vt:lpstr>Samsung IT School White En</vt:lpstr>
      <vt:lpstr>Астрономический справочник AstroAxis</vt:lpstr>
      <vt:lpstr>Цель и задачи</vt:lpstr>
      <vt:lpstr>UML диаграмма классов</vt:lpstr>
      <vt:lpstr>UML диаграмма активностей</vt:lpstr>
      <vt:lpstr>Главное меню</vt:lpstr>
      <vt:lpstr>Главное меню</vt:lpstr>
      <vt:lpstr>Main Menu Activity</vt:lpstr>
      <vt:lpstr>Справка</vt:lpstr>
      <vt:lpstr>Help Activity</vt:lpstr>
      <vt:lpstr>Меню с выбором планет</vt:lpstr>
      <vt:lpstr>Меню с выбором планет</vt:lpstr>
      <vt:lpstr>Main Activity</vt:lpstr>
      <vt:lpstr>Информация о планете</vt:lpstr>
      <vt:lpstr>Информация о планете</vt:lpstr>
      <vt:lpstr>Planet Activity</vt:lpstr>
      <vt:lpstr>3D модель планеты</vt:lpstr>
      <vt:lpstr>Фреймворк LibGDX</vt:lpstr>
      <vt:lpstr>Planet Model Activity</vt:lpstr>
      <vt:lpstr>Теоретический справочник</vt:lpstr>
      <vt:lpstr>Теоретический справочник</vt:lpstr>
      <vt:lpstr>Theory Activity</vt:lpstr>
      <vt:lpstr>GitHub</vt:lpstr>
      <vt:lpstr>RuStore</vt:lpstr>
      <vt:lpstr>RuStore</vt:lpstr>
      <vt:lpstr>Заключение</vt:lpstr>
      <vt:lpstr>Астрономический справочник AstroAxis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Сергей</cp:lastModifiedBy>
  <cp:revision>108</cp:revision>
  <dcterms:created xsi:type="dcterms:W3CDTF">2020-05-25T08:37:09Z</dcterms:created>
  <dcterms:modified xsi:type="dcterms:W3CDTF">2024-05-17T15:09:39Z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